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58" r:id="rId8"/>
    <p:sldId id="259" r:id="rId9"/>
    <p:sldId id="263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60" r:id="rId19"/>
    <p:sldId id="261" r:id="rId20"/>
    <p:sldId id="262" r:id="rId21"/>
    <p:sldId id="274" r:id="rId22"/>
    <p:sldId id="264" r:id="rId23"/>
    <p:sldId id="265" r:id="rId24"/>
    <p:sldId id="275" r:id="rId25"/>
    <p:sldId id="266" r:id="rId26"/>
    <p:sldId id="267" r:id="rId27"/>
    <p:sldId id="268" r:id="rId28"/>
    <p:sldId id="276" r:id="rId29"/>
    <p:sldId id="277" r:id="rId30"/>
    <p:sldId id="278" r:id="rId31"/>
    <p:sldId id="279" r:id="rId32"/>
    <p:sldId id="28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2" d="100"/>
          <a:sy n="102" d="100"/>
        </p:scale>
        <p:origin x="18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0E185-8503-4BA0-9204-62DB65C81F58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9D5BA-0118-4237-826A-2B71B6429B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Virtual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DD23D9-4E00-154E-96FA-CD616B9044D0}"/>
              </a:ext>
            </a:extLst>
          </p:cNvPr>
          <p:cNvSpPr txBox="1"/>
          <p:nvPr/>
        </p:nvSpPr>
        <p:spPr>
          <a:xfrm>
            <a:off x="0" y="152400"/>
            <a:ext cx="4572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#include &lt;iostream&gt;</a:t>
            </a:r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class Base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virtual</a:t>
            </a:r>
            <a:r>
              <a:rPr lang="en-US" dirty="0"/>
              <a:t> void print() {</a:t>
            </a:r>
          </a:p>
          <a:p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"Base Function"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dirty="0"/>
              <a:t>class Derived : public Base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void print() {</a:t>
            </a:r>
          </a:p>
          <a:p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"Derived Function"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EF8134-3F37-0B45-BD5A-C17F180C23DF}"/>
              </a:ext>
            </a:extLst>
          </p:cNvPr>
          <p:cNvSpPr txBox="1"/>
          <p:nvPr/>
        </p:nvSpPr>
        <p:spPr>
          <a:xfrm>
            <a:off x="5105400" y="381000"/>
            <a:ext cx="3886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 main() {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Derived derived1;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>
                <a:solidFill>
                  <a:srgbClr val="00B050"/>
                </a:solidFill>
              </a:rPr>
              <a:t>// pointer of Base type that points to derived1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Base* base1 = &amp;derived1;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    // calls member function of Derived class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base1-&gt;print();</a:t>
            </a:r>
          </a:p>
          <a:p>
            <a:endParaRPr lang="en-US" dirty="0"/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F64F96-868C-DD4D-8F83-FAB569DCC8B0}"/>
              </a:ext>
            </a:extLst>
          </p:cNvPr>
          <p:cNvSpPr txBox="1"/>
          <p:nvPr/>
        </p:nvSpPr>
        <p:spPr>
          <a:xfrm>
            <a:off x="76200" y="5105400"/>
            <a:ext cx="459705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b="0" i="0" dirty="0">
                <a:effectLst/>
                <a:latin typeface="euclid_circular_a"/>
              </a:rPr>
              <a:t>Here, we have declared the </a:t>
            </a:r>
            <a:r>
              <a:rPr lang="en-IN" b="0" i="0" dirty="0">
                <a:solidFill>
                  <a:srgbClr val="C00000"/>
                </a:solidFill>
                <a:effectLst/>
                <a:latin typeface="euclid_circular_a"/>
              </a:rPr>
              <a:t>print() </a:t>
            </a:r>
            <a:r>
              <a:rPr lang="en-IN" b="0" i="0" dirty="0">
                <a:effectLst/>
                <a:latin typeface="euclid_circular_a"/>
              </a:rPr>
              <a:t>function of Base as </a:t>
            </a:r>
            <a:r>
              <a:rPr lang="en-IN" b="0" i="0" dirty="0">
                <a:solidFill>
                  <a:srgbClr val="C00000"/>
                </a:solidFill>
                <a:effectLst/>
                <a:latin typeface="euclid_circular_a"/>
              </a:rPr>
              <a:t>virtual.</a:t>
            </a:r>
          </a:p>
          <a:p>
            <a:pPr algn="just"/>
            <a:r>
              <a:rPr lang="en-IN" b="0" i="0" dirty="0">
                <a:effectLst/>
                <a:latin typeface="euclid_circular_a"/>
              </a:rPr>
              <a:t>So, this function is overridden even when we use a pointer of Base type that points to the Derived object </a:t>
            </a:r>
            <a:r>
              <a:rPr lang="en-IN" b="0" i="0" dirty="0">
                <a:effectLst/>
                <a:latin typeface="Droid Sans Mono"/>
              </a:rPr>
              <a:t>derived1</a:t>
            </a:r>
            <a:r>
              <a:rPr lang="en-IN" b="0" i="0" dirty="0">
                <a:effectLst/>
                <a:latin typeface="euclid_circular_a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5C243A-CE8E-1141-9C3A-6D5AC331CBF6}"/>
              </a:ext>
            </a:extLst>
          </p:cNvPr>
          <p:cNvSpPr txBox="1"/>
          <p:nvPr/>
        </p:nvSpPr>
        <p:spPr>
          <a:xfrm>
            <a:off x="5943600" y="4492049"/>
            <a:ext cx="2819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Output:</a:t>
            </a:r>
          </a:p>
          <a:p>
            <a:endParaRPr lang="en-IN" dirty="0"/>
          </a:p>
          <a:p>
            <a:r>
              <a:rPr lang="en-IN" dirty="0"/>
              <a:t>Derived Function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251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++ Working of Virtual Functions">
            <a:extLst>
              <a:ext uri="{FF2B5EF4-FFF2-40B4-BE49-F238E27FC236}">
                <a16:creationId xmlns:a16="http://schemas.microsoft.com/office/drawing/2014/main" id="{6506D4B9-BC7D-A046-8358-0A5F399C0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0"/>
            <a:ext cx="6122987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3FEC40-758E-204D-95DD-673C1F9EFF7A}"/>
              </a:ext>
            </a:extLst>
          </p:cNvPr>
          <p:cNvSpPr txBox="1"/>
          <p:nvPr/>
        </p:nvSpPr>
        <p:spPr>
          <a:xfrm>
            <a:off x="2743200" y="601980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of virtual functions in C++</a:t>
            </a:r>
            <a:b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85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8B06-22AF-9A41-9A09-F67EA068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IN" b="1" i="0" dirty="0">
                <a:solidFill>
                  <a:srgbClr val="25265E"/>
                </a:solidFill>
                <a:effectLst/>
                <a:latin typeface="euclid_circular_a"/>
              </a:rPr>
              <a:t>Use of C++ Virtual Functions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3E28C-0E09-AC44-967B-E5BD8BBA3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983163"/>
          </a:xfrm>
        </p:spPr>
        <p:txBody>
          <a:bodyPr>
            <a:normAutofit/>
          </a:bodyPr>
          <a:lstStyle/>
          <a:p>
            <a:pPr algn="just"/>
            <a:r>
              <a:rPr lang="en-IN" sz="2000" b="0" i="0" dirty="0">
                <a:effectLst/>
                <a:latin typeface="euclid_circular_a"/>
              </a:rPr>
              <a:t>Suppose we have a base class Animal and derived classes Dog and Cat.</a:t>
            </a:r>
          </a:p>
          <a:p>
            <a:pPr algn="just"/>
            <a:r>
              <a:rPr lang="en-IN" sz="2000" b="0" i="0" dirty="0">
                <a:effectLst/>
                <a:latin typeface="euclid_circular_a"/>
              </a:rPr>
              <a:t>Suppose each class has a data member named </a:t>
            </a:r>
            <a:r>
              <a:rPr lang="en-IN" sz="2000" b="0" i="0" dirty="0">
                <a:effectLst/>
                <a:latin typeface="Droid Sans Mono"/>
              </a:rPr>
              <a:t>type</a:t>
            </a:r>
            <a:r>
              <a:rPr lang="en-IN" sz="2000" b="0" i="0" dirty="0">
                <a:effectLst/>
                <a:latin typeface="euclid_circular_a"/>
              </a:rPr>
              <a:t>. Suppose these variables are initialized through their respective constructors.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27C9E-F7A9-564A-AEC2-38BC13118931}"/>
              </a:ext>
            </a:extLst>
          </p:cNvPr>
          <p:cNvSpPr txBox="1"/>
          <p:nvPr/>
        </p:nvSpPr>
        <p:spPr>
          <a:xfrm>
            <a:off x="4724400" y="1143000"/>
            <a:ext cx="396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C678DD"/>
                </a:solidFill>
                <a:effectLst/>
              </a:rPr>
              <a:t>class</a:t>
            </a:r>
            <a:r>
              <a:rPr lang="en-IN" dirty="0">
                <a:effectLst/>
              </a:rPr>
              <a:t> </a:t>
            </a:r>
            <a:r>
              <a:rPr lang="en-IN" dirty="0">
                <a:solidFill>
                  <a:srgbClr val="E6C07B"/>
                </a:solidFill>
                <a:effectLst/>
              </a:rPr>
              <a:t>Animal</a:t>
            </a:r>
            <a:r>
              <a:rPr lang="en-IN" dirty="0">
                <a:effectLst/>
              </a:rPr>
              <a:t> {</a:t>
            </a:r>
            <a:r>
              <a:rPr lang="en-IN" dirty="0"/>
              <a:t>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private</a:t>
            </a:r>
            <a:r>
              <a:rPr lang="en-IN" dirty="0"/>
              <a:t>: </a:t>
            </a:r>
            <a:r>
              <a:rPr lang="en-IN" dirty="0">
                <a:solidFill>
                  <a:srgbClr val="E6C07B"/>
                </a:solidFill>
                <a:effectLst/>
              </a:rPr>
              <a:t>string</a:t>
            </a:r>
            <a:r>
              <a:rPr lang="en-IN" dirty="0"/>
              <a:t> type; ... .. ...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public</a:t>
            </a:r>
            <a:r>
              <a:rPr lang="en-IN" dirty="0"/>
              <a:t>: </a:t>
            </a:r>
          </a:p>
          <a:p>
            <a:r>
              <a:rPr lang="en-IN" dirty="0"/>
              <a:t>Animal(): type(</a:t>
            </a:r>
            <a:r>
              <a:rPr lang="en-IN" dirty="0">
                <a:solidFill>
                  <a:srgbClr val="98C379"/>
                </a:solidFill>
                <a:effectLst/>
              </a:rPr>
              <a:t>"Animal"</a:t>
            </a:r>
            <a:r>
              <a:rPr lang="en-IN" dirty="0"/>
              <a:t>) {}</a:t>
            </a:r>
          </a:p>
          <a:p>
            <a:r>
              <a:rPr lang="en-IN" dirty="0"/>
              <a:t> ... .. ... };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 </a:t>
            </a:r>
            <a:r>
              <a:rPr lang="en-IN" dirty="0">
                <a:solidFill>
                  <a:srgbClr val="C678DD"/>
                </a:solidFill>
                <a:effectLst/>
              </a:rPr>
              <a:t>class</a:t>
            </a:r>
            <a:r>
              <a:rPr lang="en-IN" dirty="0">
                <a:effectLst/>
              </a:rPr>
              <a:t> </a:t>
            </a:r>
            <a:r>
              <a:rPr lang="en-IN" dirty="0">
                <a:solidFill>
                  <a:srgbClr val="E6C07B"/>
                </a:solidFill>
                <a:effectLst/>
              </a:rPr>
              <a:t>Dog</a:t>
            </a:r>
            <a:r>
              <a:rPr lang="en-IN" dirty="0">
                <a:effectLst/>
              </a:rPr>
              <a:t> :</a:t>
            </a:r>
            <a:r>
              <a:rPr lang="en-IN" dirty="0"/>
              <a:t> </a:t>
            </a:r>
            <a:r>
              <a:rPr lang="en-IN" dirty="0">
                <a:solidFill>
                  <a:srgbClr val="C678DD"/>
                </a:solidFill>
                <a:effectLst/>
              </a:rPr>
              <a:t>public</a:t>
            </a:r>
            <a:r>
              <a:rPr lang="en-IN" dirty="0"/>
              <a:t> Animal </a:t>
            </a:r>
          </a:p>
          <a:p>
            <a:r>
              <a:rPr lang="en-IN" dirty="0"/>
              <a:t>{ </a:t>
            </a:r>
            <a:r>
              <a:rPr lang="en-IN" dirty="0">
                <a:solidFill>
                  <a:srgbClr val="C678DD"/>
                </a:solidFill>
                <a:effectLst/>
              </a:rPr>
              <a:t>private</a:t>
            </a:r>
            <a:r>
              <a:rPr lang="en-IN" dirty="0"/>
              <a:t>: </a:t>
            </a:r>
            <a:r>
              <a:rPr lang="en-IN" dirty="0">
                <a:solidFill>
                  <a:srgbClr val="E6C07B"/>
                </a:solidFill>
                <a:effectLst/>
              </a:rPr>
              <a:t>string</a:t>
            </a:r>
            <a:r>
              <a:rPr lang="en-IN" dirty="0"/>
              <a:t> type; ... .. ...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public</a:t>
            </a:r>
            <a:r>
              <a:rPr lang="en-IN" dirty="0"/>
              <a:t>: </a:t>
            </a:r>
          </a:p>
          <a:p>
            <a:r>
              <a:rPr lang="en-IN" dirty="0"/>
              <a:t>Animal(): type(</a:t>
            </a:r>
            <a:r>
              <a:rPr lang="en-IN" dirty="0">
                <a:solidFill>
                  <a:srgbClr val="98C379"/>
                </a:solidFill>
                <a:effectLst/>
              </a:rPr>
              <a:t>"Dog"</a:t>
            </a:r>
            <a:r>
              <a:rPr lang="en-IN" dirty="0"/>
              <a:t>) {} ... .. ... };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class</a:t>
            </a:r>
            <a:r>
              <a:rPr lang="en-IN" dirty="0">
                <a:effectLst/>
              </a:rPr>
              <a:t> </a:t>
            </a:r>
            <a:r>
              <a:rPr lang="en-IN" dirty="0">
                <a:solidFill>
                  <a:srgbClr val="E6C07B"/>
                </a:solidFill>
                <a:effectLst/>
              </a:rPr>
              <a:t>Cat</a:t>
            </a:r>
            <a:r>
              <a:rPr lang="en-IN" dirty="0">
                <a:effectLst/>
              </a:rPr>
              <a:t> :</a:t>
            </a:r>
            <a:r>
              <a:rPr lang="en-IN" dirty="0"/>
              <a:t> </a:t>
            </a:r>
            <a:r>
              <a:rPr lang="en-IN" dirty="0">
                <a:solidFill>
                  <a:srgbClr val="C678DD"/>
                </a:solidFill>
                <a:effectLst/>
              </a:rPr>
              <a:t>public</a:t>
            </a:r>
            <a:r>
              <a:rPr lang="en-IN" dirty="0"/>
              <a:t> Animal {</a:t>
            </a:r>
          </a:p>
          <a:p>
            <a:r>
              <a:rPr lang="en-IN" dirty="0"/>
              <a:t> </a:t>
            </a:r>
            <a:r>
              <a:rPr lang="en-IN" dirty="0">
                <a:solidFill>
                  <a:srgbClr val="C678DD"/>
                </a:solidFill>
                <a:effectLst/>
              </a:rPr>
              <a:t>private</a:t>
            </a:r>
            <a:r>
              <a:rPr lang="en-IN" dirty="0"/>
              <a:t>: </a:t>
            </a:r>
            <a:r>
              <a:rPr lang="en-IN" dirty="0">
                <a:solidFill>
                  <a:srgbClr val="E6C07B"/>
                </a:solidFill>
                <a:effectLst/>
              </a:rPr>
              <a:t>string</a:t>
            </a:r>
            <a:r>
              <a:rPr lang="en-IN" dirty="0"/>
              <a:t> type; ... .. ...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public</a:t>
            </a:r>
            <a:r>
              <a:rPr lang="en-IN" dirty="0"/>
              <a:t>: Animal(): type(</a:t>
            </a:r>
            <a:r>
              <a:rPr lang="en-IN" dirty="0">
                <a:solidFill>
                  <a:srgbClr val="98C379"/>
                </a:solidFill>
                <a:effectLst/>
              </a:rPr>
              <a:t>"Cat"</a:t>
            </a:r>
            <a:r>
              <a:rPr lang="en-IN" dirty="0"/>
              <a:t>) {} ... .. ... 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86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34B58-BB64-284C-91EE-37D3E89D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Contd..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030259-1777-F04B-9E91-35A9AF5007CB}"/>
              </a:ext>
            </a:extLst>
          </p:cNvPr>
          <p:cNvSpPr txBox="1"/>
          <p:nvPr/>
        </p:nvSpPr>
        <p:spPr>
          <a:xfrm>
            <a:off x="-36534" y="1033506"/>
            <a:ext cx="45720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2000" b="0" i="0" dirty="0">
                <a:effectLst/>
                <a:latin typeface="euclid_circular_a"/>
              </a:rPr>
              <a:t>Now, let us suppose that our program requires us to create two public functions for each class:</a:t>
            </a:r>
          </a:p>
          <a:p>
            <a:pPr algn="just">
              <a:buFont typeface="+mj-lt"/>
              <a:buAutoNum type="arabicPeriod"/>
            </a:pPr>
            <a:r>
              <a:rPr lang="en-IN" sz="2000" b="0" i="0" dirty="0" err="1">
                <a:effectLst/>
                <a:latin typeface="euclid_circular_a"/>
              </a:rPr>
              <a:t>getType</a:t>
            </a:r>
            <a:r>
              <a:rPr lang="en-IN" sz="2000" b="0" i="0" dirty="0">
                <a:effectLst/>
                <a:latin typeface="euclid_circular_a"/>
              </a:rPr>
              <a:t>() to return the value of </a:t>
            </a:r>
            <a:r>
              <a:rPr lang="en-IN" sz="2000" b="0" i="0" dirty="0">
                <a:effectLst/>
                <a:latin typeface="Droid Sans Mono"/>
              </a:rPr>
              <a:t>type</a:t>
            </a:r>
            <a:endParaRPr lang="en-IN" sz="2000" b="0" i="0" dirty="0">
              <a:effectLst/>
              <a:latin typeface="euclid_circular_a"/>
            </a:endParaRPr>
          </a:p>
          <a:p>
            <a:pPr algn="just">
              <a:buFont typeface="+mj-lt"/>
              <a:buAutoNum type="arabicPeriod"/>
            </a:pPr>
            <a:r>
              <a:rPr lang="en-IN" sz="2000" b="0" i="0" dirty="0">
                <a:effectLst/>
                <a:latin typeface="euclid_circular_a"/>
              </a:rPr>
              <a:t>print() to print the value of </a:t>
            </a:r>
            <a:r>
              <a:rPr lang="en-IN" sz="2000" b="0" i="0" dirty="0">
                <a:effectLst/>
                <a:latin typeface="Droid Sans Mono"/>
              </a:rPr>
              <a:t>type</a:t>
            </a:r>
            <a:endParaRPr lang="en-IN" sz="2000" b="0" i="0" dirty="0">
              <a:effectLst/>
              <a:latin typeface="euclid_circular_a"/>
            </a:endParaRPr>
          </a:p>
          <a:p>
            <a:pPr algn="just"/>
            <a:endParaRPr lang="en-IN" sz="2000" b="0" i="0" dirty="0">
              <a:effectLst/>
              <a:latin typeface="euclid_circular_a"/>
            </a:endParaRPr>
          </a:p>
          <a:p>
            <a:pPr algn="just"/>
            <a:r>
              <a:rPr lang="en-IN" sz="2000" b="0" i="0" dirty="0">
                <a:effectLst/>
                <a:latin typeface="euclid_circular_a"/>
              </a:rPr>
              <a:t>We could create both these functions in each class separately and override them, which will be long and tedious.</a:t>
            </a:r>
          </a:p>
          <a:p>
            <a:pPr algn="just"/>
            <a:r>
              <a:rPr lang="en-IN" sz="2000" b="0" i="0" dirty="0">
                <a:effectLst/>
                <a:latin typeface="euclid_circular_a"/>
              </a:rPr>
              <a:t>Or</a:t>
            </a:r>
          </a:p>
          <a:p>
            <a:pPr algn="just"/>
            <a:r>
              <a:rPr lang="en-IN" sz="2000" b="0" i="0" dirty="0">
                <a:effectLst/>
                <a:latin typeface="euclid_circular_a"/>
              </a:rPr>
              <a:t> we could make </a:t>
            </a:r>
            <a:r>
              <a:rPr lang="en-IN" sz="2000" b="0" i="0" dirty="0" err="1">
                <a:effectLst/>
                <a:latin typeface="euclid_circular_a"/>
              </a:rPr>
              <a:t>getType</a:t>
            </a:r>
            <a:r>
              <a:rPr lang="en-IN" sz="2000" b="0" i="0" dirty="0">
                <a:effectLst/>
                <a:latin typeface="euclid_circular_a"/>
              </a:rPr>
              <a:t>() </a:t>
            </a:r>
            <a:r>
              <a:rPr lang="en-IN" sz="2000" b="1" i="0" dirty="0">
                <a:effectLst/>
                <a:latin typeface="euclid_circular_a"/>
              </a:rPr>
              <a:t>virtual</a:t>
            </a:r>
            <a:r>
              <a:rPr lang="en-IN" sz="2000" b="0" i="0" dirty="0">
                <a:effectLst/>
                <a:latin typeface="euclid_circular_a"/>
              </a:rPr>
              <a:t> in the Animal class, then create a single, separate print() function that accepts a pointer of Animal type as its argument. </a:t>
            </a:r>
          </a:p>
          <a:p>
            <a:pPr algn="just"/>
            <a:endParaRPr lang="en-IN" sz="2000" dirty="0">
              <a:latin typeface="euclid_circular_a"/>
            </a:endParaRPr>
          </a:p>
          <a:p>
            <a:pPr algn="just"/>
            <a:r>
              <a:rPr lang="en-IN" sz="2000" b="0" i="0" dirty="0">
                <a:effectLst/>
                <a:latin typeface="euclid_circular_a"/>
              </a:rPr>
              <a:t>We can then use this single function to override the virtual function.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EC70C5-C904-C04C-A599-90D2150CD1D1}"/>
              </a:ext>
            </a:extLst>
          </p:cNvPr>
          <p:cNvSpPr txBox="1"/>
          <p:nvPr/>
        </p:nvSpPr>
        <p:spPr>
          <a:xfrm>
            <a:off x="4844441" y="2136338"/>
            <a:ext cx="42672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C678DD"/>
                </a:solidFill>
                <a:effectLst/>
              </a:rPr>
              <a:t>class</a:t>
            </a:r>
            <a:r>
              <a:rPr lang="en-IN" dirty="0">
                <a:effectLst/>
              </a:rPr>
              <a:t> </a:t>
            </a:r>
            <a:r>
              <a:rPr lang="en-IN" dirty="0">
                <a:solidFill>
                  <a:srgbClr val="E6C07B"/>
                </a:solidFill>
                <a:effectLst/>
              </a:rPr>
              <a:t>Animal</a:t>
            </a:r>
            <a:r>
              <a:rPr lang="en-IN" dirty="0">
                <a:effectLst/>
              </a:rPr>
              <a:t> {</a:t>
            </a:r>
            <a:r>
              <a:rPr lang="en-IN" dirty="0"/>
              <a:t> ... .. ... </a:t>
            </a:r>
            <a:r>
              <a:rPr lang="en-IN" dirty="0">
                <a:solidFill>
                  <a:srgbClr val="C678DD"/>
                </a:solidFill>
                <a:effectLst/>
              </a:rPr>
              <a:t>public</a:t>
            </a:r>
            <a:r>
              <a:rPr lang="en-IN" dirty="0"/>
              <a:t>: ... .. ...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virtual</a:t>
            </a:r>
            <a:r>
              <a:rPr lang="en-IN" dirty="0"/>
              <a:t> </a:t>
            </a:r>
            <a:r>
              <a:rPr lang="en-IN" dirty="0">
                <a:solidFill>
                  <a:srgbClr val="E6C07B"/>
                </a:solidFill>
                <a:effectLst/>
              </a:rPr>
              <a:t>string</a:t>
            </a:r>
            <a:r>
              <a:rPr lang="en-IN" dirty="0"/>
              <a:t> </a:t>
            </a:r>
            <a:r>
              <a:rPr lang="en-IN" dirty="0" err="1"/>
              <a:t>getType</a:t>
            </a:r>
            <a:r>
              <a:rPr lang="en-IN" dirty="0"/>
              <a:t> {...} };</a:t>
            </a:r>
          </a:p>
          <a:p>
            <a:r>
              <a:rPr lang="en-IN" dirty="0"/>
              <a:t> ... .. ... ... .. ... </a:t>
            </a:r>
          </a:p>
          <a:p>
            <a:r>
              <a:rPr lang="en-IN" dirty="0">
                <a:solidFill>
                  <a:srgbClr val="C678DD"/>
                </a:solidFill>
                <a:effectLst/>
              </a:rPr>
              <a:t>void</a:t>
            </a:r>
            <a:r>
              <a:rPr lang="en-IN" dirty="0">
                <a:effectLst/>
              </a:rPr>
              <a:t> </a:t>
            </a:r>
            <a:r>
              <a:rPr lang="en-IN" dirty="0">
                <a:solidFill>
                  <a:srgbClr val="61AEEE"/>
                </a:solidFill>
                <a:effectLst/>
              </a:rPr>
              <a:t>print</a:t>
            </a:r>
            <a:r>
              <a:rPr lang="en-IN" dirty="0">
                <a:effectLst/>
              </a:rPr>
              <a:t>(Animal* ani)</a:t>
            </a:r>
          </a:p>
          <a:p>
            <a:r>
              <a:rPr lang="en-IN" dirty="0">
                <a:effectLst/>
              </a:rPr>
              <a:t> </a:t>
            </a:r>
            <a:r>
              <a:rPr lang="en-IN" dirty="0"/>
              <a:t>{ </a:t>
            </a:r>
          </a:p>
          <a:p>
            <a:endParaRPr lang="en-IN" dirty="0">
              <a:solidFill>
                <a:srgbClr val="E6C07B"/>
              </a:solidFill>
              <a:effectLst/>
            </a:endParaRPr>
          </a:p>
          <a:p>
            <a:r>
              <a:rPr lang="en-IN" dirty="0" err="1">
                <a:solidFill>
                  <a:srgbClr val="E6C07B"/>
                </a:solidFill>
                <a:effectLst/>
              </a:rPr>
              <a:t>cout</a:t>
            </a:r>
            <a:r>
              <a:rPr lang="en-IN" dirty="0"/>
              <a:t> &lt;&lt; </a:t>
            </a:r>
            <a:r>
              <a:rPr lang="en-IN" dirty="0">
                <a:solidFill>
                  <a:srgbClr val="98C379"/>
                </a:solidFill>
                <a:effectLst/>
              </a:rPr>
              <a:t>"Animal: "</a:t>
            </a:r>
            <a:r>
              <a:rPr lang="en-IN" dirty="0"/>
              <a:t> &lt;&lt; ani-&gt;</a:t>
            </a:r>
            <a:r>
              <a:rPr lang="en-IN" dirty="0" err="1"/>
              <a:t>getType</a:t>
            </a:r>
            <a:r>
              <a:rPr lang="en-IN" dirty="0"/>
              <a:t>() &lt;&lt; </a:t>
            </a:r>
            <a:r>
              <a:rPr lang="en-IN" dirty="0" err="1">
                <a:solidFill>
                  <a:srgbClr val="E6C07B"/>
                </a:solidFill>
                <a:effectLst/>
              </a:rPr>
              <a:t>endl</a:t>
            </a:r>
            <a:r>
              <a:rPr lang="en-IN" dirty="0"/>
              <a:t>; </a:t>
            </a:r>
          </a:p>
          <a:p>
            <a:r>
              <a:rPr lang="en-IN" dirty="0"/>
              <a:t>}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8D77EB-C18C-F347-A334-2C53D07F91D2}"/>
              </a:ext>
            </a:extLst>
          </p:cNvPr>
          <p:cNvSpPr txBox="1"/>
          <p:nvPr/>
        </p:nvSpPr>
        <p:spPr>
          <a:xfrm>
            <a:off x="5410200" y="4572000"/>
            <a:ext cx="37338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b="0" i="0" dirty="0">
                <a:effectLst/>
                <a:latin typeface="euclid_circular_a"/>
              </a:rPr>
              <a:t>This will make the code </a:t>
            </a:r>
            <a:r>
              <a:rPr lang="en-IN" b="1" i="0" dirty="0">
                <a:effectLst/>
                <a:latin typeface="euclid_circular_a"/>
              </a:rPr>
              <a:t>shorter</a:t>
            </a:r>
            <a:r>
              <a:rPr lang="en-IN" b="0" i="0" dirty="0">
                <a:effectLst/>
                <a:latin typeface="euclid_circular_a"/>
              </a:rPr>
              <a:t>, </a:t>
            </a:r>
            <a:r>
              <a:rPr lang="en-IN" b="1" i="0" dirty="0">
                <a:effectLst/>
                <a:latin typeface="euclid_circular_a"/>
              </a:rPr>
              <a:t>cleaner</a:t>
            </a:r>
            <a:r>
              <a:rPr lang="en-IN" b="0" i="0" dirty="0">
                <a:effectLst/>
                <a:latin typeface="euclid_circular_a"/>
              </a:rPr>
              <a:t>, and </a:t>
            </a:r>
            <a:r>
              <a:rPr lang="en-IN" b="1" i="0" dirty="0">
                <a:effectLst/>
                <a:latin typeface="euclid_circular_a"/>
              </a:rPr>
              <a:t>less repetitive</a:t>
            </a:r>
            <a:r>
              <a:rPr lang="en-IN" b="0" i="0" dirty="0">
                <a:effectLst/>
                <a:latin typeface="euclid_circular_a"/>
              </a:rPr>
              <a:t>.</a:t>
            </a:r>
          </a:p>
          <a:p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1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68D84C-297A-3940-B340-17FE8F98BBB9}"/>
              </a:ext>
            </a:extLst>
          </p:cNvPr>
          <p:cNvSpPr txBox="1"/>
          <p:nvPr/>
        </p:nvSpPr>
        <p:spPr>
          <a:xfrm>
            <a:off x="457200" y="166568"/>
            <a:ext cx="457200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// C++ program to demonstrate the use of virtual function</a:t>
            </a:r>
          </a:p>
          <a:p>
            <a:endParaRPr lang="en-US" sz="2000" dirty="0"/>
          </a:p>
          <a:p>
            <a:r>
              <a:rPr lang="en-US" sz="2000" dirty="0"/>
              <a:t>#include &lt;iostream&gt;</a:t>
            </a:r>
          </a:p>
          <a:p>
            <a:r>
              <a:rPr lang="en-US" sz="2000" dirty="0"/>
              <a:t>#include &lt;string&gt;</a:t>
            </a:r>
          </a:p>
          <a:p>
            <a:r>
              <a:rPr lang="en-US" sz="2000" dirty="0"/>
              <a:t>using namespace std;</a:t>
            </a:r>
          </a:p>
          <a:p>
            <a:endParaRPr lang="en-US" sz="2000" dirty="0"/>
          </a:p>
          <a:p>
            <a:r>
              <a:rPr lang="en-US" sz="2000" dirty="0"/>
              <a:t>class Animal {</a:t>
            </a:r>
          </a:p>
          <a:p>
            <a:r>
              <a:rPr lang="en-US" sz="2000" dirty="0"/>
              <a:t>   private:</a:t>
            </a:r>
          </a:p>
          <a:p>
            <a:r>
              <a:rPr lang="en-US" sz="2000" dirty="0"/>
              <a:t>    string type;</a:t>
            </a:r>
          </a:p>
          <a:p>
            <a:endParaRPr lang="en-US" sz="2000" dirty="0"/>
          </a:p>
          <a:p>
            <a:r>
              <a:rPr lang="en-US" sz="2000" dirty="0"/>
              <a:t>   public:</a:t>
            </a:r>
          </a:p>
          <a:p>
            <a:r>
              <a:rPr lang="en-US" sz="2000" dirty="0"/>
              <a:t>    // constructor to initialize type</a:t>
            </a:r>
          </a:p>
          <a:p>
            <a:r>
              <a:rPr lang="en-US" sz="2000" dirty="0"/>
              <a:t>    Animal() : type("Animal") {}</a:t>
            </a:r>
          </a:p>
          <a:p>
            <a:endParaRPr lang="en-US" sz="2000" dirty="0"/>
          </a:p>
          <a:p>
            <a:r>
              <a:rPr lang="en-US" sz="2000" dirty="0"/>
              <a:t>    // declare virtual function</a:t>
            </a:r>
          </a:p>
          <a:p>
            <a:r>
              <a:rPr lang="en-US" sz="2000" dirty="0"/>
              <a:t>    virtual string </a:t>
            </a:r>
            <a:r>
              <a:rPr lang="en-US" sz="2000" dirty="0" err="1"/>
              <a:t>getType</a:t>
            </a:r>
            <a:r>
              <a:rPr lang="en-US" sz="2000" dirty="0"/>
              <a:t>() {</a:t>
            </a:r>
          </a:p>
          <a:p>
            <a:r>
              <a:rPr lang="en-US" sz="2000" dirty="0"/>
              <a:t>        return type;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};</a:t>
            </a:r>
          </a:p>
          <a:p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F2FE7B-66AE-4C46-B425-3C88BD37FEC5}"/>
              </a:ext>
            </a:extLst>
          </p:cNvPr>
          <p:cNvSpPr txBox="1"/>
          <p:nvPr/>
        </p:nvSpPr>
        <p:spPr>
          <a:xfrm>
            <a:off x="5334000" y="838200"/>
            <a:ext cx="45720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class Dog : public Animal {</a:t>
            </a:r>
          </a:p>
          <a:p>
            <a:r>
              <a:rPr lang="en-US" sz="2000" dirty="0"/>
              <a:t>   private:</a:t>
            </a:r>
          </a:p>
          <a:p>
            <a:r>
              <a:rPr lang="en-US" sz="2000" dirty="0"/>
              <a:t>    string type;</a:t>
            </a:r>
          </a:p>
          <a:p>
            <a:endParaRPr lang="en-US" sz="2000" dirty="0"/>
          </a:p>
          <a:p>
            <a:r>
              <a:rPr lang="en-US" sz="2000" dirty="0"/>
              <a:t>   public:</a:t>
            </a:r>
          </a:p>
          <a:p>
            <a:r>
              <a:rPr lang="en-US" sz="2000" dirty="0"/>
              <a:t>    // constructor to initialize type</a:t>
            </a:r>
          </a:p>
          <a:p>
            <a:r>
              <a:rPr lang="en-US" sz="2000" dirty="0"/>
              <a:t>    Dog() : type("Dog") {}</a:t>
            </a:r>
          </a:p>
          <a:p>
            <a:endParaRPr lang="en-US" sz="2000" dirty="0"/>
          </a:p>
          <a:p>
            <a:r>
              <a:rPr lang="en-US" sz="2000" dirty="0"/>
              <a:t>    string </a:t>
            </a:r>
            <a:r>
              <a:rPr lang="en-US" sz="2000" dirty="0" err="1"/>
              <a:t>getType</a:t>
            </a:r>
            <a:r>
              <a:rPr lang="en-US" sz="2000" dirty="0"/>
              <a:t>() override {</a:t>
            </a:r>
          </a:p>
          <a:p>
            <a:r>
              <a:rPr lang="en-US" sz="2000" dirty="0"/>
              <a:t>        return type;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};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3614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76F339-964E-9A45-9F6A-C462F8637473}"/>
              </a:ext>
            </a:extLst>
          </p:cNvPr>
          <p:cNvSpPr txBox="1"/>
          <p:nvPr/>
        </p:nvSpPr>
        <p:spPr>
          <a:xfrm>
            <a:off x="0" y="289679"/>
            <a:ext cx="4572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class Cat : public Animal {</a:t>
            </a:r>
          </a:p>
          <a:p>
            <a:r>
              <a:rPr lang="en-US" sz="2000" dirty="0"/>
              <a:t>   private:</a:t>
            </a:r>
          </a:p>
          <a:p>
            <a:r>
              <a:rPr lang="en-US" sz="2000" dirty="0"/>
              <a:t>    string type;</a:t>
            </a:r>
          </a:p>
          <a:p>
            <a:endParaRPr lang="en-US" sz="2000" dirty="0"/>
          </a:p>
          <a:p>
            <a:r>
              <a:rPr lang="en-US" sz="2000" dirty="0"/>
              <a:t>   public:</a:t>
            </a:r>
          </a:p>
          <a:p>
            <a:r>
              <a:rPr lang="en-US" sz="2000" dirty="0"/>
              <a:t>    // constructor to initialize type</a:t>
            </a:r>
          </a:p>
          <a:p>
            <a:r>
              <a:rPr lang="en-US" sz="2000" dirty="0"/>
              <a:t>    Cat() : type("Cat") {}</a:t>
            </a:r>
          </a:p>
          <a:p>
            <a:endParaRPr lang="en-US" sz="2000" dirty="0"/>
          </a:p>
          <a:p>
            <a:r>
              <a:rPr lang="en-US" sz="2000" dirty="0"/>
              <a:t>    string </a:t>
            </a:r>
            <a:r>
              <a:rPr lang="en-US" sz="2000" dirty="0" err="1"/>
              <a:t>getType</a:t>
            </a:r>
            <a:r>
              <a:rPr lang="en-US" sz="2000" dirty="0"/>
              <a:t>() override {</a:t>
            </a:r>
          </a:p>
          <a:p>
            <a:r>
              <a:rPr lang="en-US" sz="2000" dirty="0"/>
              <a:t>        return type;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};</a:t>
            </a:r>
          </a:p>
          <a:p>
            <a:endParaRPr lang="en-US" sz="2000" dirty="0"/>
          </a:p>
          <a:p>
            <a:r>
              <a:rPr lang="en-US" sz="2000" dirty="0"/>
              <a:t>void print(Animal* ani) {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cout</a:t>
            </a:r>
            <a:r>
              <a:rPr lang="en-US" sz="2000" dirty="0"/>
              <a:t> &lt;&lt; "Animal: " &lt;&lt; ani-&gt;</a:t>
            </a:r>
            <a:r>
              <a:rPr lang="en-US" sz="2000" dirty="0" err="1"/>
              <a:t>getType</a:t>
            </a:r>
            <a:r>
              <a:rPr lang="en-US" sz="2000" dirty="0"/>
              <a:t>() &lt;&lt; </a:t>
            </a:r>
            <a:r>
              <a:rPr lang="en-US" sz="2000" dirty="0" err="1"/>
              <a:t>endl</a:t>
            </a:r>
            <a:r>
              <a:rPr lang="en-US" sz="2000" dirty="0"/>
              <a:t>;</a:t>
            </a:r>
          </a:p>
          <a:p>
            <a:r>
              <a:rPr lang="en-US" sz="2000" dirty="0"/>
              <a:t>}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B500D9-998D-4E4B-B7CA-2CA52A2F1FEF}"/>
              </a:ext>
            </a:extLst>
          </p:cNvPr>
          <p:cNvSpPr txBox="1"/>
          <p:nvPr/>
        </p:nvSpPr>
        <p:spPr>
          <a:xfrm>
            <a:off x="5105400" y="289679"/>
            <a:ext cx="458452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int main() {</a:t>
            </a:r>
          </a:p>
          <a:p>
            <a:r>
              <a:rPr lang="en-US" sz="2000" dirty="0"/>
              <a:t>    Animal* animal1 = new Animal();</a:t>
            </a:r>
          </a:p>
          <a:p>
            <a:r>
              <a:rPr lang="en-US" sz="2000" dirty="0"/>
              <a:t>    Animal* dog1 = new Dog();</a:t>
            </a:r>
          </a:p>
          <a:p>
            <a:r>
              <a:rPr lang="en-US" sz="2000" dirty="0"/>
              <a:t>    Animal* cat1 = new Cat();</a:t>
            </a:r>
          </a:p>
          <a:p>
            <a:endParaRPr lang="en-US" sz="2000" dirty="0"/>
          </a:p>
          <a:p>
            <a:r>
              <a:rPr lang="en-US" sz="2000" dirty="0"/>
              <a:t>    print(animal1);</a:t>
            </a:r>
          </a:p>
          <a:p>
            <a:r>
              <a:rPr lang="en-US" sz="2000" dirty="0"/>
              <a:t>    print(dog1);</a:t>
            </a:r>
          </a:p>
          <a:p>
            <a:r>
              <a:rPr lang="en-US" sz="2000" dirty="0"/>
              <a:t>    print(cat1);</a:t>
            </a:r>
          </a:p>
          <a:p>
            <a:endParaRPr lang="en-US" sz="2000" dirty="0"/>
          </a:p>
          <a:p>
            <a:r>
              <a:rPr lang="en-US" sz="2000" dirty="0"/>
              <a:t>    return 0;</a:t>
            </a:r>
          </a:p>
          <a:p>
            <a:r>
              <a:rPr lang="en-US" sz="2000" dirty="0"/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DB8725-9689-9844-86B2-E6795C314076}"/>
              </a:ext>
            </a:extLst>
          </p:cNvPr>
          <p:cNvSpPr txBox="1"/>
          <p:nvPr/>
        </p:nvSpPr>
        <p:spPr>
          <a:xfrm>
            <a:off x="5638800" y="4191000"/>
            <a:ext cx="269205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b="1" i="0" dirty="0">
                <a:effectLst/>
                <a:latin typeface="euclid_circular_a"/>
              </a:rPr>
              <a:t>Output</a:t>
            </a:r>
            <a:endParaRPr lang="en-IN" b="0" i="0" dirty="0">
              <a:effectLst/>
              <a:latin typeface="euclid_circular_a"/>
            </a:endParaRPr>
          </a:p>
          <a:p>
            <a:r>
              <a:rPr lang="en-IN" dirty="0"/>
              <a:t>Animal: Animal </a:t>
            </a:r>
          </a:p>
          <a:p>
            <a:r>
              <a:rPr lang="en-IN" dirty="0"/>
              <a:t>Animal: Dog </a:t>
            </a:r>
          </a:p>
          <a:p>
            <a:r>
              <a:rPr lang="en-IN" dirty="0"/>
              <a:t>Animal: Cat</a:t>
            </a: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060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65776-7361-D040-B087-54C889EA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Explanation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FAEF6C-48EF-6046-9596-B0B2AA8C2B3B}"/>
              </a:ext>
            </a:extLst>
          </p:cNvPr>
          <p:cNvSpPr txBox="1"/>
          <p:nvPr/>
        </p:nvSpPr>
        <p:spPr>
          <a:xfrm>
            <a:off x="0" y="1066800"/>
            <a:ext cx="9067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000" b="0" i="0" dirty="0">
                <a:effectLst/>
                <a:latin typeface="euclid_circular_a"/>
              </a:rPr>
              <a:t>Here, we have used the virtual function </a:t>
            </a:r>
            <a:r>
              <a:rPr lang="en-IN" sz="2000" b="0" i="0" dirty="0" err="1">
                <a:effectLst/>
                <a:latin typeface="euclid_circular_a"/>
              </a:rPr>
              <a:t>getType</a:t>
            </a:r>
            <a:r>
              <a:rPr lang="en-IN" sz="2000" b="0" i="0" dirty="0">
                <a:effectLst/>
                <a:latin typeface="euclid_circular_a"/>
              </a:rPr>
              <a:t>() and an Animal pointer </a:t>
            </a:r>
            <a:r>
              <a:rPr lang="en-IN" sz="2000" b="0" i="0" dirty="0">
                <a:effectLst/>
                <a:latin typeface="Droid Sans Mono"/>
              </a:rPr>
              <a:t>ani</a:t>
            </a:r>
            <a:r>
              <a:rPr lang="en-IN" sz="2000" b="0" i="0" dirty="0">
                <a:effectLst/>
                <a:latin typeface="euclid_circular_a"/>
              </a:rPr>
              <a:t> in order to avoid repeating the print() function in every class.</a:t>
            </a:r>
          </a:p>
          <a:p>
            <a:pPr algn="l"/>
            <a:r>
              <a:rPr lang="en-IN" sz="2000" dirty="0">
                <a:solidFill>
                  <a:srgbClr val="C678DD"/>
                </a:solidFill>
                <a:effectLst/>
              </a:rPr>
              <a:t>void</a:t>
            </a:r>
            <a:r>
              <a:rPr lang="en-IN" sz="2000" dirty="0">
                <a:effectLst/>
              </a:rPr>
              <a:t> </a:t>
            </a:r>
            <a:r>
              <a:rPr lang="en-IN" sz="2000" dirty="0">
                <a:solidFill>
                  <a:srgbClr val="61AEEE"/>
                </a:solidFill>
                <a:effectLst/>
              </a:rPr>
              <a:t>print</a:t>
            </a:r>
            <a:r>
              <a:rPr lang="en-IN" sz="2000" dirty="0">
                <a:effectLst/>
              </a:rPr>
              <a:t>(Animal* ani) </a:t>
            </a:r>
            <a:r>
              <a:rPr lang="en-IN" sz="2000" dirty="0"/>
              <a:t>{ </a:t>
            </a:r>
          </a:p>
          <a:p>
            <a:pPr algn="l"/>
            <a:r>
              <a:rPr lang="en-IN" sz="2000" dirty="0" err="1">
                <a:solidFill>
                  <a:srgbClr val="E6C07B"/>
                </a:solidFill>
                <a:effectLst/>
              </a:rPr>
              <a:t>cout</a:t>
            </a:r>
            <a:r>
              <a:rPr lang="en-IN" sz="2000" dirty="0"/>
              <a:t> &lt;&lt; </a:t>
            </a:r>
            <a:r>
              <a:rPr lang="en-IN" sz="2000" dirty="0">
                <a:solidFill>
                  <a:srgbClr val="98C379"/>
                </a:solidFill>
                <a:effectLst/>
              </a:rPr>
              <a:t>"Animal: "</a:t>
            </a:r>
            <a:r>
              <a:rPr lang="en-IN" sz="2000" dirty="0"/>
              <a:t> &lt;&lt; ani-&gt;</a:t>
            </a:r>
            <a:r>
              <a:rPr lang="en-IN" sz="2000" dirty="0" err="1"/>
              <a:t>getType</a:t>
            </a:r>
            <a:r>
              <a:rPr lang="en-IN" sz="2000" dirty="0"/>
              <a:t>() &lt;&lt; </a:t>
            </a:r>
            <a:r>
              <a:rPr lang="en-IN" sz="2000" dirty="0" err="1">
                <a:solidFill>
                  <a:srgbClr val="E6C07B"/>
                </a:solidFill>
                <a:effectLst/>
              </a:rPr>
              <a:t>endl</a:t>
            </a:r>
            <a:r>
              <a:rPr lang="en-IN" sz="2000" dirty="0"/>
              <a:t>; </a:t>
            </a:r>
          </a:p>
          <a:p>
            <a:pPr algn="l"/>
            <a:r>
              <a:rPr lang="en-IN" sz="2000" dirty="0"/>
              <a:t>}</a:t>
            </a:r>
          </a:p>
          <a:p>
            <a:pPr algn="l"/>
            <a:endParaRPr lang="en-IN" sz="2000" b="0" i="0" dirty="0">
              <a:effectLst/>
              <a:latin typeface="euclid_circular_a"/>
            </a:endParaRPr>
          </a:p>
          <a:p>
            <a:pPr algn="l"/>
            <a:r>
              <a:rPr lang="en-IN" sz="2000" b="0" i="0" dirty="0">
                <a:effectLst/>
                <a:latin typeface="euclid_circular_a"/>
              </a:rPr>
              <a:t>In main(), we have created 3 Animal pointers to dynamically create objects of Animal, Dog and Cat classes.</a:t>
            </a:r>
          </a:p>
          <a:p>
            <a:r>
              <a:rPr lang="en-IN" sz="2000" dirty="0">
                <a:solidFill>
                  <a:srgbClr val="FFDDBE"/>
                </a:solidFill>
                <a:effectLst/>
              </a:rPr>
              <a:t>// dynamically create objects using Animal pointers</a:t>
            </a:r>
            <a:r>
              <a:rPr lang="en-IN" sz="2000" dirty="0"/>
              <a:t> </a:t>
            </a:r>
          </a:p>
          <a:p>
            <a:r>
              <a:rPr lang="en-IN" sz="2000" dirty="0"/>
              <a:t>Animal* animal1 = </a:t>
            </a:r>
            <a:r>
              <a:rPr lang="en-IN" sz="2000" dirty="0">
                <a:solidFill>
                  <a:srgbClr val="C678DD"/>
                </a:solidFill>
                <a:effectLst/>
              </a:rPr>
              <a:t>new</a:t>
            </a:r>
            <a:r>
              <a:rPr lang="en-IN" sz="2000" dirty="0"/>
              <a:t> Animal(); </a:t>
            </a:r>
          </a:p>
          <a:p>
            <a:r>
              <a:rPr lang="en-IN" sz="2000" dirty="0"/>
              <a:t>Animal* dog1 = </a:t>
            </a:r>
            <a:r>
              <a:rPr lang="en-IN" sz="2000" dirty="0">
                <a:solidFill>
                  <a:srgbClr val="C678DD"/>
                </a:solidFill>
                <a:effectLst/>
              </a:rPr>
              <a:t>new</a:t>
            </a:r>
            <a:r>
              <a:rPr lang="en-IN" sz="2000" dirty="0"/>
              <a:t> Dog(); </a:t>
            </a:r>
          </a:p>
          <a:p>
            <a:r>
              <a:rPr lang="en-IN" sz="2000" dirty="0"/>
              <a:t>Animal* cat1 = </a:t>
            </a:r>
            <a:r>
              <a:rPr lang="en-IN" sz="2000" dirty="0">
                <a:solidFill>
                  <a:srgbClr val="C678DD"/>
                </a:solidFill>
                <a:effectLst/>
              </a:rPr>
              <a:t>new</a:t>
            </a:r>
            <a:r>
              <a:rPr lang="en-IN" sz="2000" dirty="0"/>
              <a:t> Cat();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80698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3F656-9C32-ED40-A515-73CF180CC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Contd..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E8DE13-7058-7344-B49A-E2740E8F71A6}"/>
              </a:ext>
            </a:extLst>
          </p:cNvPr>
          <p:cNvSpPr txBox="1"/>
          <p:nvPr/>
        </p:nvSpPr>
        <p:spPr>
          <a:xfrm>
            <a:off x="381000" y="1164134"/>
            <a:ext cx="8382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2800" b="0" i="0" dirty="0">
                <a:effectLst/>
                <a:latin typeface="euclid_circular_a"/>
              </a:rPr>
              <a:t>We then call the print() function using these pointers:</a:t>
            </a:r>
          </a:p>
          <a:p>
            <a:pPr algn="just"/>
            <a:endParaRPr lang="en-IN" sz="2800" b="0" i="0" dirty="0">
              <a:effectLst/>
              <a:latin typeface="euclid_circular_a"/>
            </a:endParaRPr>
          </a:p>
          <a:p>
            <a:pPr algn="just">
              <a:buFont typeface="+mj-lt"/>
              <a:buAutoNum type="arabicPeriod"/>
            </a:pPr>
            <a:r>
              <a:rPr lang="en-IN" sz="2800" b="0" i="0" dirty="0">
                <a:solidFill>
                  <a:srgbClr val="C00000"/>
                </a:solidFill>
                <a:effectLst/>
                <a:latin typeface="euclid_circular_a"/>
              </a:rPr>
              <a:t>When print(animal1) is called, the pointer points to an Animal object. So, the virtual function in Animal class is executed inside of print().</a:t>
            </a:r>
          </a:p>
          <a:p>
            <a:pPr algn="just">
              <a:buFont typeface="+mj-lt"/>
              <a:buAutoNum type="arabicPeriod"/>
            </a:pPr>
            <a:endParaRPr lang="en-IN" sz="2800" b="0" i="0" dirty="0">
              <a:solidFill>
                <a:srgbClr val="C00000"/>
              </a:solidFill>
              <a:effectLst/>
              <a:latin typeface="euclid_circular_a"/>
            </a:endParaRPr>
          </a:p>
          <a:p>
            <a:pPr algn="just">
              <a:buFont typeface="+mj-lt"/>
              <a:buAutoNum type="arabicPeriod"/>
            </a:pPr>
            <a:r>
              <a:rPr lang="en-IN" sz="2800" b="0" i="0" dirty="0">
                <a:solidFill>
                  <a:srgbClr val="92D050"/>
                </a:solidFill>
                <a:effectLst/>
                <a:latin typeface="euclid_circular_a"/>
              </a:rPr>
              <a:t>When print(dog1) is called, the pointer points to a Dog object. So, the virtual function is overridden and the function of Dog is executed inside of print().</a:t>
            </a:r>
          </a:p>
          <a:p>
            <a:pPr algn="just">
              <a:buFont typeface="+mj-lt"/>
              <a:buAutoNum type="arabicPeriod"/>
            </a:pPr>
            <a:endParaRPr lang="en-IN" sz="2800" b="0" i="0" dirty="0">
              <a:solidFill>
                <a:srgbClr val="92D050"/>
              </a:solidFill>
              <a:effectLst/>
              <a:latin typeface="euclid_circular_a"/>
            </a:endParaRPr>
          </a:p>
          <a:p>
            <a:pPr algn="just">
              <a:buFont typeface="+mj-lt"/>
              <a:buAutoNum type="arabicPeriod"/>
            </a:pPr>
            <a:r>
              <a:rPr lang="en-IN" sz="2800" b="0" i="0" dirty="0">
                <a:solidFill>
                  <a:schemeClr val="accent5">
                    <a:lumMod val="75000"/>
                  </a:schemeClr>
                </a:solidFill>
                <a:effectLst/>
                <a:latin typeface="euclid_circular_a"/>
              </a:rPr>
              <a:t>When print(cat1) is called, the pointer points to a Cat object. So, the virtual function is overridden and the function of Cat is executed inside of print().</a:t>
            </a:r>
          </a:p>
        </p:txBody>
      </p:sp>
    </p:spTree>
    <p:extLst>
      <p:ext uri="{BB962C8B-B14F-4D97-AF65-F5344CB8AC3E}">
        <p14:creationId xmlns:p14="http://schemas.microsoft.com/office/powerpoint/2010/main" val="2931338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Autofit/>
          </a:bodyPr>
          <a:lstStyle/>
          <a:p>
            <a:r>
              <a:rPr lang="en-US" sz="3200" dirty="0"/>
              <a:t>Consider the code below: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419599"/>
            <a:ext cx="8153400" cy="19050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Later, if we create a pointer of Base type to point to an object of Derived class and call the print() function, it calls the print() function of the Base class.</a:t>
            </a:r>
          </a:p>
          <a:p>
            <a:r>
              <a:rPr lang="en-US" dirty="0"/>
              <a:t>In other words, the member function of Base is not overridden.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85800"/>
            <a:ext cx="3352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r>
              <a:rPr lang="en-US" dirty="0"/>
              <a:t>using namespace std; </a:t>
            </a:r>
          </a:p>
          <a:p>
            <a:r>
              <a:rPr lang="en-US" dirty="0"/>
              <a:t>class Base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void print() {</a:t>
            </a:r>
          </a:p>
          <a:p>
            <a:r>
              <a:rPr lang="en-US" dirty="0" err="1"/>
              <a:t>cout</a:t>
            </a:r>
            <a:r>
              <a:rPr lang="en-US" dirty="0"/>
              <a:t>&lt;&lt;“Hello”;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dirty="0"/>
              <a:t>class Derived : public Base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void print() {</a:t>
            </a:r>
          </a:p>
          <a:p>
            <a:r>
              <a:rPr lang="en-US" dirty="0" err="1"/>
              <a:t>cout</a:t>
            </a:r>
            <a:r>
              <a:rPr lang="en-US" dirty="0"/>
              <a:t>&lt;&lt;“hi”;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3600" y="838201"/>
            <a:ext cx="2743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int</a:t>
            </a:r>
            <a:r>
              <a:rPr lang="en-US" dirty="0"/>
              <a:t> main() {</a:t>
            </a:r>
          </a:p>
          <a:p>
            <a:r>
              <a:rPr lang="en-US" dirty="0"/>
              <a:t>    Derived derived1;</a:t>
            </a:r>
          </a:p>
          <a:p>
            <a:r>
              <a:rPr lang="en-US" dirty="0"/>
              <a:t>    Base* base1 = &amp;derived1;</a:t>
            </a:r>
          </a:p>
          <a:p>
            <a:endParaRPr lang="en-US" dirty="0"/>
          </a:p>
          <a:p>
            <a:r>
              <a:rPr lang="en-US" dirty="0"/>
              <a:t>    // calls function of Base class</a:t>
            </a:r>
          </a:p>
          <a:p>
            <a:r>
              <a:rPr lang="en-US" dirty="0"/>
              <a:t>    base1-&gt;print();</a:t>
            </a:r>
          </a:p>
          <a:p>
            <a:endParaRPr lang="en-US" dirty="0"/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0" y="3733800"/>
            <a:ext cx="114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Output:</a:t>
            </a:r>
          </a:p>
          <a:p>
            <a:r>
              <a:rPr lang="en-US" dirty="0"/>
              <a:t>Hello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 order to avoid this, we declare the print() function of the Base class as virtual by using the virtual keyword.</a:t>
            </a:r>
          </a:p>
          <a:p>
            <a:pPr>
              <a:buNone/>
            </a:pPr>
            <a:r>
              <a:rPr lang="en-US" sz="2800" dirty="0"/>
              <a:t>  class Base {</a:t>
            </a:r>
          </a:p>
          <a:p>
            <a:pPr>
              <a:buNone/>
            </a:pPr>
            <a:r>
              <a:rPr lang="en-US" sz="2800" dirty="0"/>
              <a:t> public: </a:t>
            </a:r>
          </a:p>
          <a:p>
            <a:pPr>
              <a:buNone/>
            </a:pPr>
            <a:r>
              <a:rPr lang="en-US" sz="2800" dirty="0"/>
              <a:t>virtual void print() { // code } </a:t>
            </a:r>
          </a:p>
          <a:p>
            <a:pPr>
              <a:buNone/>
            </a:pPr>
            <a:r>
              <a:rPr lang="en-US" dirty="0"/>
              <a:t>};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3BE7D-381F-104F-A508-1D30A74B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Binding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E8E18-1898-E14B-A31D-2F9553972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IN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Binding refers to the process of converting identifiers (such as variable and performance names) into addresses. </a:t>
            </a:r>
          </a:p>
          <a:p>
            <a:pPr algn="just"/>
            <a:r>
              <a:rPr lang="en-IN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Binding is done for each variable and functions. </a:t>
            </a:r>
          </a:p>
          <a:p>
            <a:pPr algn="just"/>
            <a:r>
              <a:rPr lang="en-IN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functions, it means that matching the call with the right function definition by the compiler.</a:t>
            </a:r>
          </a:p>
          <a:p>
            <a:pPr algn="just"/>
            <a:r>
              <a:rPr lang="en-IN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It takes place either at compile time or at runtime.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294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Autofit/>
          </a:bodyPr>
          <a:lstStyle/>
          <a:p>
            <a:r>
              <a:rPr lang="en-US" sz="3200" dirty="0"/>
              <a:t>Consider the code below: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9800" y="4724400"/>
            <a:ext cx="1447800" cy="45720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Output:</a:t>
            </a:r>
          </a:p>
          <a:p>
            <a:pPr>
              <a:buNone/>
            </a:pPr>
            <a:r>
              <a:rPr lang="en-US" dirty="0"/>
              <a:t>hi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762000"/>
            <a:ext cx="3352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r>
              <a:rPr lang="en-US" dirty="0"/>
              <a:t>using namespace std;</a:t>
            </a:r>
          </a:p>
          <a:p>
            <a:r>
              <a:rPr lang="en-US" dirty="0"/>
              <a:t>class Base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virtual void print() {</a:t>
            </a:r>
          </a:p>
          <a:p>
            <a:r>
              <a:rPr lang="en-US" dirty="0" err="1"/>
              <a:t>cout</a:t>
            </a:r>
            <a:r>
              <a:rPr lang="en-US" dirty="0"/>
              <a:t>&lt;&lt;“Hello”;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dirty="0"/>
              <a:t>class Derived : public Base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void print() {</a:t>
            </a:r>
          </a:p>
          <a:p>
            <a:r>
              <a:rPr lang="en-US" dirty="0" err="1"/>
              <a:t>cout</a:t>
            </a:r>
            <a:r>
              <a:rPr lang="en-US" dirty="0"/>
              <a:t>&lt;&lt;“hi”;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838201"/>
            <a:ext cx="4114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int</a:t>
            </a:r>
            <a:r>
              <a:rPr lang="en-US" dirty="0"/>
              <a:t> main() {</a:t>
            </a:r>
          </a:p>
          <a:p>
            <a:r>
              <a:rPr lang="en-US" dirty="0"/>
              <a:t>    Derived derived1;</a:t>
            </a:r>
          </a:p>
          <a:p>
            <a:r>
              <a:rPr lang="en-US" dirty="0"/>
              <a:t>    Base* base1 = &amp;derived1;</a:t>
            </a:r>
          </a:p>
          <a:p>
            <a:endParaRPr lang="en-US" dirty="0"/>
          </a:p>
          <a:p>
            <a:r>
              <a:rPr lang="en-US" dirty="0"/>
              <a:t>    // calls function of derived class</a:t>
            </a:r>
          </a:p>
          <a:p>
            <a:r>
              <a:rPr lang="en-US" dirty="0"/>
              <a:t>    base1-&gt;print();</a:t>
            </a:r>
          </a:p>
          <a:p>
            <a:endParaRPr lang="en-US" dirty="0"/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64DC9E-2907-214F-854F-6D3A155A04D5}"/>
              </a:ext>
            </a:extLst>
          </p:cNvPr>
          <p:cNvSpPr txBox="1"/>
          <p:nvPr/>
        </p:nvSpPr>
        <p:spPr>
          <a:xfrm>
            <a:off x="304800" y="264341"/>
            <a:ext cx="45720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b="0" i="0" dirty="0">
                <a:effectLst/>
                <a:latin typeface="inter-regular"/>
              </a:rPr>
              <a:t>#include &lt;iostream&gt;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using namespace std;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class A{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public: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virtual void display()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{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 </a:t>
            </a:r>
            <a:r>
              <a:rPr lang="en-IN" b="0" i="0" dirty="0" err="1">
                <a:effectLst/>
                <a:latin typeface="inter-regular"/>
              </a:rPr>
              <a:t>cout</a:t>
            </a:r>
            <a:r>
              <a:rPr lang="en-IN" b="0" i="0" dirty="0">
                <a:effectLst/>
                <a:latin typeface="inter-regular"/>
              </a:rPr>
              <a:t> &lt;&lt; "Base class is invoked"&lt;&lt;</a:t>
            </a:r>
            <a:r>
              <a:rPr lang="en-IN" b="0" i="0" dirty="0" err="1">
                <a:effectLst/>
                <a:latin typeface="inter-regular"/>
              </a:rPr>
              <a:t>endl</a:t>
            </a:r>
            <a:r>
              <a:rPr lang="en-IN" b="0" i="0" dirty="0">
                <a:effectLst/>
                <a:latin typeface="inter-regular"/>
              </a:rPr>
              <a:t>;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}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};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class </a:t>
            </a:r>
            <a:r>
              <a:rPr lang="en-IN" b="0" i="0" dirty="0" err="1">
                <a:effectLst/>
                <a:latin typeface="inter-regular"/>
              </a:rPr>
              <a:t>B:public</a:t>
            </a:r>
            <a:r>
              <a:rPr lang="en-IN" b="0" i="0" dirty="0">
                <a:effectLst/>
                <a:latin typeface="inter-regular"/>
              </a:rPr>
              <a:t> A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{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public: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void display()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{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 </a:t>
            </a:r>
            <a:r>
              <a:rPr lang="en-IN" b="0" i="0" dirty="0" err="1">
                <a:effectLst/>
                <a:latin typeface="inter-regular"/>
              </a:rPr>
              <a:t>cout</a:t>
            </a:r>
            <a:r>
              <a:rPr lang="en-IN" b="0" i="0" dirty="0">
                <a:effectLst/>
                <a:latin typeface="inter-regular"/>
              </a:rPr>
              <a:t> &lt;&lt; "Derived Class is invoked"&lt;&lt;</a:t>
            </a:r>
            <a:r>
              <a:rPr lang="en-IN" b="0" i="0" dirty="0" err="1">
                <a:effectLst/>
                <a:latin typeface="inter-regular"/>
              </a:rPr>
              <a:t>endl</a:t>
            </a:r>
            <a:r>
              <a:rPr lang="en-IN" b="0" i="0" dirty="0">
                <a:effectLst/>
                <a:latin typeface="inter-regular"/>
              </a:rPr>
              <a:t>;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}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};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int main()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{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A* a;    //pointer of base class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B b;     //object of derived class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a = &amp;b;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 a-&gt;display();   //Late Binding occurs    </a:t>
            </a:r>
          </a:p>
          <a:p>
            <a:pPr algn="just"/>
            <a:r>
              <a:rPr lang="en-IN" b="0" i="0" dirty="0">
                <a:effectLst/>
                <a:latin typeface="inter-regular"/>
              </a:rPr>
              <a:t>}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C6A189-15AC-7541-98D2-083F4379B25D}"/>
              </a:ext>
            </a:extLst>
          </p:cNvPr>
          <p:cNvSpPr txBox="1"/>
          <p:nvPr/>
        </p:nvSpPr>
        <p:spPr>
          <a:xfrm>
            <a:off x="5715000" y="1828800"/>
            <a:ext cx="3352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Output: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Derived Class is invoked</a:t>
            </a:r>
          </a:p>
        </p:txBody>
      </p:sp>
    </p:spTree>
    <p:extLst>
      <p:ext uri="{BB962C8B-B14F-4D97-AF65-F5344CB8AC3E}">
        <p14:creationId xmlns:p14="http://schemas.microsoft.com/office/powerpoint/2010/main" val="123826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90CCE-22AB-6043-BDE8-E94A2E6AD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0" i="0" dirty="0">
                <a:solidFill>
                  <a:srgbClr val="610B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Pure Virtual Function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3CEB9-47F1-F14A-8ED7-B64BC5D00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A virtual function is not used for performing any task. It only serves as a placeholder.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When the function has no definition, such function is known as "</a:t>
            </a:r>
            <a:r>
              <a:rPr lang="en-IN" b="1" i="0" dirty="0">
                <a:solidFill>
                  <a:srgbClr val="000000"/>
                </a:solidFill>
                <a:effectLst/>
                <a:latin typeface="inter-bold"/>
              </a:rPr>
              <a:t>do-nothing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" function.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The "</a:t>
            </a:r>
            <a:r>
              <a:rPr lang="en-IN" b="1" i="0" dirty="0">
                <a:solidFill>
                  <a:srgbClr val="000000"/>
                </a:solidFill>
                <a:effectLst/>
                <a:latin typeface="inter-bold"/>
              </a:rPr>
              <a:t>do-nothing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" function is known as a </a:t>
            </a:r>
            <a:r>
              <a:rPr lang="en-IN" b="1" i="0" dirty="0">
                <a:solidFill>
                  <a:srgbClr val="000000"/>
                </a:solidFill>
                <a:effectLst/>
                <a:latin typeface="inter-bold"/>
              </a:rPr>
              <a:t>pure virtual function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. A pure virtual function is a function declared in the base class that has no definition relative to the base class.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A class containing the pure virtual function cannot be used to declare the objects of its own, such classes are known as abstract base classes.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The main objective of the base class is to provide the traits to the derived classes and to create the base pointer used for achieving the runtime polymorphism.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98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1BDB2-9E28-C94C-BA28-C97999644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78420-1D69-D545-A76C-994B2346E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b="1" i="0" dirty="0">
                <a:solidFill>
                  <a:srgbClr val="333333"/>
                </a:solidFill>
                <a:effectLst/>
                <a:latin typeface="inter-bold"/>
              </a:rPr>
              <a:t>Pure virtual function can be defined as:</a:t>
            </a:r>
            <a:endParaRPr lang="en-IN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marL="0" indent="0" algn="just">
              <a:buNone/>
            </a:pP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		virtual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void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display() = 0;   </a:t>
            </a:r>
          </a:p>
          <a:p>
            <a:pPr marL="0" indent="0">
              <a:buNone/>
            </a:pP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717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636F8E-2BBC-5B45-B918-37040B7C08EA}"/>
              </a:ext>
            </a:extLst>
          </p:cNvPr>
          <p:cNvSpPr txBox="1"/>
          <p:nvPr/>
        </p:nvSpPr>
        <p:spPr>
          <a:xfrm>
            <a:off x="152400" y="0"/>
            <a:ext cx="457200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b="0" i="0" dirty="0">
                <a:solidFill>
                  <a:srgbClr val="0000FF"/>
                </a:solidFill>
                <a:effectLst/>
                <a:latin typeface="inter-regular"/>
              </a:rPr>
              <a:t>#include &lt;iostream&gt;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</a:t>
            </a:r>
          </a:p>
          <a:p>
            <a:pPr algn="just"/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using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namespace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std;  </a:t>
            </a:r>
          </a:p>
          <a:p>
            <a:pPr algn="just"/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class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Base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{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public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: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virtual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void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show() = 0;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};  </a:t>
            </a:r>
          </a:p>
          <a:p>
            <a:pPr algn="just"/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class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Derived :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public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Base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{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public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: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void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show()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{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    std::</a:t>
            </a:r>
            <a:r>
              <a:rPr lang="en-IN" b="0" i="0" dirty="0" err="1">
                <a:solidFill>
                  <a:srgbClr val="000000"/>
                </a:solidFill>
                <a:effectLst/>
                <a:latin typeface="inter-regular"/>
              </a:rPr>
              <a:t>cout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&lt;&lt; </a:t>
            </a:r>
            <a:r>
              <a:rPr lang="en-IN" b="0" i="0" dirty="0">
                <a:solidFill>
                  <a:srgbClr val="0000FF"/>
                </a:solidFill>
                <a:effectLst/>
                <a:latin typeface="inter-regular"/>
              </a:rPr>
              <a:t>"Derived class is derived from the base class."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&lt;&lt; std::</a:t>
            </a:r>
            <a:r>
              <a:rPr lang="en-IN" b="0" i="0" dirty="0" err="1">
                <a:solidFill>
                  <a:srgbClr val="000000"/>
                </a:solidFill>
                <a:effectLst/>
                <a:latin typeface="inter-regular"/>
              </a:rPr>
              <a:t>endl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}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};  </a:t>
            </a:r>
          </a:p>
          <a:p>
            <a:pPr algn="just"/>
            <a:r>
              <a:rPr lang="en-IN" b="1" i="0" dirty="0">
                <a:solidFill>
                  <a:srgbClr val="2E8B57"/>
                </a:solidFill>
                <a:effectLst/>
                <a:latin typeface="inter-regular"/>
              </a:rPr>
              <a:t>int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main()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{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Base *</a:t>
            </a:r>
            <a:r>
              <a:rPr lang="en-IN" b="0" i="0" dirty="0" err="1">
                <a:solidFill>
                  <a:srgbClr val="000000"/>
                </a:solidFill>
                <a:effectLst/>
                <a:latin typeface="inter-regular"/>
              </a:rPr>
              <a:t>bptr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0" i="0" dirty="0">
                <a:solidFill>
                  <a:srgbClr val="008200"/>
                </a:solidFill>
                <a:effectLst/>
                <a:latin typeface="inter-regular"/>
              </a:rPr>
              <a:t>//Base b;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Derived d;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0" i="0" dirty="0" err="1">
                <a:solidFill>
                  <a:srgbClr val="000000"/>
                </a:solidFill>
                <a:effectLst/>
                <a:latin typeface="inter-regular"/>
              </a:rPr>
              <a:t>bptr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= &amp;d;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0" i="0" dirty="0" err="1">
                <a:solidFill>
                  <a:srgbClr val="000000"/>
                </a:solidFill>
                <a:effectLst/>
                <a:latin typeface="inter-regular"/>
              </a:rPr>
              <a:t>bptr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-&gt;show();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   </a:t>
            </a:r>
            <a:r>
              <a:rPr lang="en-IN" b="1" i="0" dirty="0">
                <a:solidFill>
                  <a:srgbClr val="006699"/>
                </a:solidFill>
                <a:effectLst/>
                <a:latin typeface="inter-regular"/>
              </a:rPr>
              <a:t>return</a:t>
            </a:r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 0;  </a:t>
            </a:r>
          </a:p>
          <a:p>
            <a:pPr algn="just"/>
            <a:r>
              <a:rPr lang="en-IN" b="0" i="0" dirty="0">
                <a:solidFill>
                  <a:srgbClr val="000000"/>
                </a:solidFill>
                <a:effectLst/>
                <a:latin typeface="inter-regular"/>
              </a:rPr>
              <a:t>} 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2C7051-4607-7246-B454-4286F7A7BB28}"/>
              </a:ext>
            </a:extLst>
          </p:cNvPr>
          <p:cNvSpPr txBox="1"/>
          <p:nvPr/>
        </p:nvSpPr>
        <p:spPr>
          <a:xfrm>
            <a:off x="4572000" y="152400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b="1" i="0" dirty="0">
                <a:solidFill>
                  <a:srgbClr val="333333"/>
                </a:solidFill>
                <a:effectLst/>
                <a:latin typeface="inter-bold"/>
              </a:rPr>
              <a:t>Output:</a:t>
            </a:r>
            <a:endParaRPr lang="en-IN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IN" b="0" i="0" dirty="0">
                <a:solidFill>
                  <a:srgbClr val="535559"/>
                </a:solidFill>
                <a:effectLst/>
                <a:latin typeface="inter-regular"/>
              </a:rPr>
              <a:t>Derived class is derived from the base class.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3B70BF-6254-5E43-B5FD-7E8243E0E072}"/>
              </a:ext>
            </a:extLst>
          </p:cNvPr>
          <p:cNvSpPr txBox="1"/>
          <p:nvPr/>
        </p:nvSpPr>
        <p:spPr>
          <a:xfrm>
            <a:off x="3733800" y="5105400"/>
            <a:ext cx="4953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b="0" i="0" dirty="0">
                <a:solidFill>
                  <a:srgbClr val="333333"/>
                </a:solidFill>
                <a:effectLst/>
                <a:latin typeface="inter-regular"/>
              </a:rPr>
              <a:t>In this example, the base class contains the pure virtual function. Therefore, the base class is an abstract base class. We cannot create the object of the base class.</a:t>
            </a:r>
          </a:p>
        </p:txBody>
      </p:sp>
    </p:spTree>
    <p:extLst>
      <p:ext uri="{BB962C8B-B14F-4D97-AF65-F5344CB8AC3E}">
        <p14:creationId xmlns:p14="http://schemas.microsoft.com/office/powerpoint/2010/main" val="245506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A3CF-8E2F-B543-9C79-1237139E3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0" i="0" dirty="0">
                <a:solidFill>
                  <a:srgbClr val="272C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Compile-Time VS Runtime </a:t>
            </a:r>
            <a:r>
              <a:rPr lang="en-IN" sz="2800" b="0" i="0" dirty="0" err="1">
                <a:solidFill>
                  <a:srgbClr val="272C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en-IN" sz="2800" b="0" i="0" dirty="0">
                <a:solidFill>
                  <a:srgbClr val="272C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of Virtual Functions in C++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A68B2D-0C1C-E042-8611-1F1DE158DCA9}"/>
              </a:ext>
            </a:extLst>
          </p:cNvPr>
          <p:cNvSpPr txBox="1"/>
          <p:nvPr/>
        </p:nvSpPr>
        <p:spPr>
          <a:xfrm>
            <a:off x="609600" y="1411460"/>
            <a:ext cx="7924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0" i="0" dirty="0">
                <a:solidFill>
                  <a:srgbClr val="51565E"/>
                </a:solidFill>
                <a:effectLst/>
                <a:latin typeface="Roboto" panose="02000000000000000000" pitchFamily="2" charset="0"/>
              </a:rPr>
              <a:t>A virtual function in C++ exhibits two different types of </a:t>
            </a:r>
            <a:r>
              <a:rPr lang="en-IN" b="0" i="0" dirty="0" err="1">
                <a:solidFill>
                  <a:srgbClr val="51565E"/>
                </a:solidFill>
                <a:effectLst/>
                <a:latin typeface="Roboto" panose="02000000000000000000" pitchFamily="2" charset="0"/>
              </a:rPr>
              <a:t>behavior</a:t>
            </a:r>
            <a:r>
              <a:rPr lang="en-IN" b="0" i="0" dirty="0">
                <a:solidFill>
                  <a:srgbClr val="51565E"/>
                </a:solidFill>
                <a:effectLst/>
                <a:latin typeface="Roboto" panose="02000000000000000000" pitchFamily="2" charset="0"/>
              </a:rPr>
              <a:t>: compile-time and runtime</a:t>
            </a: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EEAE438-A35F-B04C-BDAC-AB445F30C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069061"/>
              </p:ext>
            </p:extLst>
          </p:nvPr>
        </p:nvGraphicFramePr>
        <p:xfrm>
          <a:off x="457200" y="2308700"/>
          <a:ext cx="7924799" cy="3137839"/>
        </p:xfrm>
        <a:graphic>
          <a:graphicData uri="http://schemas.openxmlformats.org/drawingml/2006/table">
            <a:tbl>
              <a:tblPr/>
              <a:tblGrid>
                <a:gridCol w="2808514">
                  <a:extLst>
                    <a:ext uri="{9D8B030D-6E8A-4147-A177-3AD203B41FA5}">
                      <a16:colId xmlns:a16="http://schemas.microsoft.com/office/drawing/2014/main" val="2822215323"/>
                    </a:ext>
                  </a:extLst>
                </a:gridCol>
                <a:gridCol w="2808514">
                  <a:extLst>
                    <a:ext uri="{9D8B030D-6E8A-4147-A177-3AD203B41FA5}">
                      <a16:colId xmlns:a16="http://schemas.microsoft.com/office/drawing/2014/main" val="2166626787"/>
                    </a:ext>
                  </a:extLst>
                </a:gridCol>
                <a:gridCol w="2307771">
                  <a:extLst>
                    <a:ext uri="{9D8B030D-6E8A-4147-A177-3AD203B41FA5}">
                      <a16:colId xmlns:a16="http://schemas.microsoft.com/office/drawing/2014/main" val="3254949341"/>
                    </a:ext>
                  </a:extLst>
                </a:gridCol>
              </a:tblGrid>
              <a:tr h="1138236">
                <a:tc>
                  <a:txBody>
                    <a:bodyPr/>
                    <a:lstStyle/>
                    <a:p>
                      <a:pPr algn="ctr"/>
                      <a:endParaRPr lang="en-IN" b="0" i="0" dirty="0">
                        <a:solidFill>
                          <a:srgbClr val="51565E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IN" b="0" i="0" dirty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</a:br>
                      <a:r>
                        <a:rPr lang="en-IN" b="0" i="0" dirty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Compile-time </a:t>
                      </a:r>
                      <a:r>
                        <a:rPr lang="en-IN" b="0" i="0" dirty="0" err="1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behavior</a:t>
                      </a:r>
                      <a:endParaRPr lang="en-IN" b="0" i="0" dirty="0">
                        <a:solidFill>
                          <a:srgbClr val="51565E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i="0" dirty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Runtime </a:t>
                      </a:r>
                      <a:r>
                        <a:rPr lang="en-IN" b="0" i="0" dirty="0" err="1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behavior</a:t>
                      </a:r>
                      <a:endParaRPr lang="en-IN" b="0" i="0" dirty="0">
                        <a:solidFill>
                          <a:srgbClr val="51565E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074306"/>
                  </a:ext>
                </a:extLst>
              </a:tr>
              <a:tr h="584499">
                <a:tc>
                  <a:txBody>
                    <a:bodyPr/>
                    <a:lstStyle/>
                    <a:p>
                      <a:pPr algn="ctr"/>
                      <a:r>
                        <a:rPr lang="en-IN" b="0" i="0" dirty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Alternative name</a:t>
                      </a: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i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Early binding</a:t>
                      </a: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i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Late binding</a:t>
                      </a: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938948"/>
                  </a:ext>
                </a:extLst>
              </a:tr>
              <a:tr h="1415104">
                <a:tc>
                  <a:txBody>
                    <a:bodyPr/>
                    <a:lstStyle/>
                    <a:p>
                      <a:pPr algn="ctr"/>
                      <a:r>
                        <a:rPr lang="en-IN" b="0" i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How is it achieved</a:t>
                      </a: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i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The type of pointer</a:t>
                      </a: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i="0" dirty="0">
                          <a:solidFill>
                            <a:srgbClr val="51565E"/>
                          </a:solidFill>
                          <a:effectLst/>
                          <a:latin typeface="Roboto" panose="02000000000000000000" pitchFamily="2" charset="0"/>
                        </a:rPr>
                        <a:t>Depending on the location where the pointer is pointing</a:t>
                      </a:r>
                    </a:p>
                  </a:txBody>
                  <a:tcPr marL="114300" marR="114300" marT="152400" marB="152400" anchor="ctr">
                    <a:lnL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29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172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04E3AE-0B17-0C4F-9459-18A4F29518F1}"/>
              </a:ext>
            </a:extLst>
          </p:cNvPr>
          <p:cNvSpPr txBox="1"/>
          <p:nvPr/>
        </p:nvSpPr>
        <p:spPr>
          <a:xfrm>
            <a:off x="-16476" y="76200"/>
            <a:ext cx="45720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//Consider the example below to understand the behavior of virtual functions better.</a:t>
            </a:r>
          </a:p>
          <a:p>
            <a:endParaRPr lang="en-US" dirty="0"/>
          </a:p>
          <a:p>
            <a:r>
              <a:rPr lang="en-US" dirty="0"/>
              <a:t>#include &lt;iostream&gt;</a:t>
            </a:r>
          </a:p>
          <a:p>
            <a:endParaRPr lang="en-US" dirty="0"/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class base {</a:t>
            </a:r>
          </a:p>
          <a:p>
            <a:endParaRPr lang="en-US" dirty="0"/>
          </a:p>
          <a:p>
            <a:r>
              <a:rPr lang="en-US" dirty="0"/>
              <a:t>public:</a:t>
            </a:r>
          </a:p>
          <a:p>
            <a:endParaRPr lang="en-US" dirty="0"/>
          </a:p>
          <a:p>
            <a:r>
              <a:rPr lang="en-US" dirty="0"/>
              <a:t>virtual void show(){</a:t>
            </a:r>
          </a:p>
          <a:p>
            <a:endParaRPr lang="en-US" dirty="0"/>
          </a:p>
          <a:p>
            <a:r>
              <a:rPr lang="en-US" dirty="0" err="1"/>
              <a:t>cout</a:t>
            </a:r>
            <a:r>
              <a:rPr lang="en-US" dirty="0"/>
              <a:t> &lt;&lt; "show base class"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}</a:t>
            </a:r>
          </a:p>
          <a:p>
            <a:r>
              <a:rPr lang="en-US" dirty="0"/>
              <a:t>void print(){</a:t>
            </a:r>
          </a:p>
          <a:p>
            <a:endParaRPr lang="en-US" dirty="0"/>
          </a:p>
          <a:p>
            <a:r>
              <a:rPr lang="en-US" dirty="0" err="1"/>
              <a:t>cout</a:t>
            </a:r>
            <a:r>
              <a:rPr lang="en-US" dirty="0"/>
              <a:t> &lt;&lt; "print base class"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};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C31EAA-6ECB-B544-B2AC-267DE2EE454E}"/>
              </a:ext>
            </a:extLst>
          </p:cNvPr>
          <p:cNvSpPr txBox="1"/>
          <p:nvPr/>
        </p:nvSpPr>
        <p:spPr>
          <a:xfrm>
            <a:off x="4588478" y="-76200"/>
            <a:ext cx="460289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class derived : public base {</a:t>
            </a:r>
          </a:p>
          <a:p>
            <a:endParaRPr lang="en-US" dirty="0"/>
          </a:p>
          <a:p>
            <a:r>
              <a:rPr lang="en-US" dirty="0"/>
              <a:t>public:</a:t>
            </a:r>
          </a:p>
          <a:p>
            <a:endParaRPr lang="en-US" dirty="0"/>
          </a:p>
          <a:p>
            <a:r>
              <a:rPr lang="en-US" dirty="0"/>
              <a:t>void show(){</a:t>
            </a:r>
          </a:p>
          <a:p>
            <a:endParaRPr lang="en-US" dirty="0"/>
          </a:p>
          <a:p>
            <a:r>
              <a:rPr lang="en-US" dirty="0" err="1"/>
              <a:t>cout</a:t>
            </a:r>
            <a:r>
              <a:rPr lang="en-US" dirty="0"/>
              <a:t> &lt;&lt; "show derived class"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void print(){</a:t>
            </a:r>
          </a:p>
          <a:p>
            <a:endParaRPr lang="en-US" dirty="0"/>
          </a:p>
          <a:p>
            <a:r>
              <a:rPr lang="en-US" dirty="0" err="1"/>
              <a:t>cout</a:t>
            </a:r>
            <a:r>
              <a:rPr lang="en-US" dirty="0"/>
              <a:t> &lt;&lt; "print derived class"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};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297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82D72-A52F-4142-8F1D-9BD76A41D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0B7240-212C-B94E-A913-D70165E4A7EA}"/>
              </a:ext>
            </a:extLst>
          </p:cNvPr>
          <p:cNvSpPr txBox="1"/>
          <p:nvPr/>
        </p:nvSpPr>
        <p:spPr>
          <a:xfrm>
            <a:off x="228600" y="906162"/>
            <a:ext cx="4572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 main(){</a:t>
            </a:r>
          </a:p>
          <a:p>
            <a:endParaRPr lang="en-US" dirty="0"/>
          </a:p>
          <a:p>
            <a:r>
              <a:rPr lang="en-US" dirty="0"/>
              <a:t>base* </a:t>
            </a:r>
            <a:r>
              <a:rPr lang="en-US" dirty="0" err="1"/>
              <a:t>bpointr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derived dev;</a:t>
            </a:r>
          </a:p>
          <a:p>
            <a:endParaRPr lang="en-US" dirty="0"/>
          </a:p>
          <a:p>
            <a:r>
              <a:rPr lang="en-US" dirty="0" err="1"/>
              <a:t>bpointr</a:t>
            </a:r>
            <a:r>
              <a:rPr lang="en-US" dirty="0"/>
              <a:t> = &amp;dev;</a:t>
            </a:r>
          </a:p>
          <a:p>
            <a:endParaRPr lang="en-US" dirty="0"/>
          </a:p>
          <a:p>
            <a:r>
              <a:rPr lang="en-US" dirty="0"/>
              <a:t>// runtime binding</a:t>
            </a:r>
          </a:p>
          <a:p>
            <a:endParaRPr lang="en-US" dirty="0"/>
          </a:p>
          <a:p>
            <a:r>
              <a:rPr lang="en-US" dirty="0" err="1"/>
              <a:t>bpointr</a:t>
            </a:r>
            <a:r>
              <a:rPr lang="en-US" dirty="0"/>
              <a:t>-&gt;show();</a:t>
            </a:r>
          </a:p>
          <a:p>
            <a:endParaRPr lang="en-US" dirty="0"/>
          </a:p>
          <a:p>
            <a:r>
              <a:rPr lang="en-US" dirty="0"/>
              <a:t>// compile time binding</a:t>
            </a:r>
          </a:p>
          <a:p>
            <a:endParaRPr lang="en-US" dirty="0"/>
          </a:p>
          <a:p>
            <a:r>
              <a:rPr lang="en-US" dirty="0" err="1"/>
              <a:t>bpointr</a:t>
            </a:r>
            <a:r>
              <a:rPr lang="en-US" dirty="0"/>
              <a:t>-&gt;print();</a:t>
            </a:r>
          </a:p>
          <a:p>
            <a:endParaRPr lang="en-US" dirty="0"/>
          </a:p>
          <a:p>
            <a:r>
              <a:rPr lang="en-US" dirty="0"/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5EFAA-3547-5343-AEEB-7CCECF95BCE8}"/>
              </a:ext>
            </a:extLst>
          </p:cNvPr>
          <p:cNvSpPr txBox="1"/>
          <p:nvPr/>
        </p:nvSpPr>
        <p:spPr>
          <a:xfrm>
            <a:off x="5943600" y="1447800"/>
            <a:ext cx="29718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Output:</a:t>
            </a:r>
          </a:p>
          <a:p>
            <a:endParaRPr lang="en-US" dirty="0"/>
          </a:p>
          <a:p>
            <a:r>
              <a:rPr lang="en-US" dirty="0"/>
              <a:t>show derived class</a:t>
            </a:r>
          </a:p>
          <a:p>
            <a:endParaRPr lang="en-US" dirty="0"/>
          </a:p>
          <a:p>
            <a:r>
              <a:rPr lang="en-US" dirty="0"/>
              <a:t>print base class</a:t>
            </a:r>
          </a:p>
        </p:txBody>
      </p:sp>
    </p:spTree>
    <p:extLst>
      <p:ext uri="{BB962C8B-B14F-4D97-AF65-F5344CB8AC3E}">
        <p14:creationId xmlns:p14="http://schemas.microsoft.com/office/powerpoint/2010/main" val="2179926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A88B-14D7-3A43-B703-E6FAB3A6C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Abstract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D4C4F-932B-774B-BDA3-3F22A1AF9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IN" b="1" i="0" dirty="0">
                <a:solidFill>
                  <a:srgbClr val="2526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Pure Virtual Functions</a:t>
            </a:r>
          </a:p>
          <a:p>
            <a:pPr marL="0" indent="0" algn="just">
              <a:buNone/>
            </a:pP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Pure virtual functions are used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a function doesn't have any use in the base class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the function must be implemented by all its derived classes</a:t>
            </a:r>
          </a:p>
          <a:p>
            <a:pPr marL="0" indent="0" algn="just">
              <a:buNone/>
            </a:pP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Let's take an example,</a:t>
            </a:r>
          </a:p>
          <a:p>
            <a:pPr algn="just"/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Suppose, we have derived Triangle, Square and Circle classes from the Shape class, and we want to calculate the area of all these shapes.</a:t>
            </a:r>
          </a:p>
          <a:p>
            <a:pPr algn="just"/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case, we can create a </a:t>
            </a:r>
            <a:r>
              <a:rPr lang="en-IN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pure virtual function named </a:t>
            </a:r>
            <a:r>
              <a:rPr lang="en-IN" b="0" i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calculateArea</a:t>
            </a:r>
            <a:r>
              <a:rPr lang="en-IN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 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 </a:t>
            </a:r>
            <a:r>
              <a:rPr lang="en-IN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Since it's a pure virtual function, all derived classes </a:t>
            </a:r>
            <a:r>
              <a:rPr lang="en-IN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Triangle, Square and Circle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must include the </a:t>
            </a:r>
            <a:r>
              <a:rPr lang="en-IN" b="0" i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calculateArea</a:t>
            </a:r>
            <a:r>
              <a:rPr lang="en-IN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 function with implementation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pure virtual function doesn't have the function body and it must end with = 0. For example,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570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F64D4-10BB-3346-87A3-EF7430B9E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54EA2-A713-6C4D-AD65-326421C49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  <a:p>
            <a:pPr marL="0" indent="0">
              <a:buNone/>
            </a:pPr>
            <a:endParaRPr lang="en-IN" dirty="0">
              <a:solidFill>
                <a:srgbClr val="C678D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solidFill>
                  <a:srgbClr val="C678D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rgbClr val="E6C07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IN" dirty="0">
                <a:solidFill>
                  <a:srgbClr val="C678D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IN" dirty="0">
                <a:solidFill>
                  <a:srgbClr val="FFDDB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// creating a pure virtual function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IN" dirty="0">
                <a:solidFill>
                  <a:srgbClr val="C678D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rgbClr val="C678D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solidFill>
                  <a:srgbClr val="61AEE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calculateArea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IN" dirty="0">
                <a:solidFill>
                  <a:srgbClr val="D19A6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};</a:t>
            </a:r>
          </a:p>
          <a:p>
            <a:pPr marL="0" indent="0">
              <a:buNone/>
            </a:pPr>
            <a:r>
              <a:rPr lang="en-IN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The 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syntax doesn't mean we are assigning 0 to the function. It's just the way we define pure virtual functions.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11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502CA-8EC2-0A42-B9A1-60E7A02AF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Early Binding (compile-time time polymorphism)</a:t>
            </a:r>
            <a:r>
              <a:rPr lang="en-IN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AEE23-F194-C541-AB27-3A8A60E30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en-IN" sz="28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IN" sz="28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ompiler (or linker) directly associate an address to the function call. </a:t>
            </a:r>
          </a:p>
          <a:p>
            <a:pPr algn="just" fontAlgn="base"/>
            <a:r>
              <a:rPr lang="en-IN" sz="28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replaces the call with a machine language instruction that tells the mainframe to leap to the address of the function.</a:t>
            </a:r>
          </a:p>
          <a:p>
            <a:pPr algn="just" fontAlgn="base"/>
            <a:r>
              <a:rPr lang="en-IN" sz="28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default early binding happens in C++.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096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F3A1-867D-D842-A792-4CA841974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EA58B-AE41-DF4E-AAE1-BEAE9D927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class </a:t>
            </a:r>
            <a:r>
              <a:rPr lang="en-I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 contains a pure virtual function is known as an </a:t>
            </a:r>
            <a:r>
              <a:rPr lang="en-IN" sz="28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abstract class. </a:t>
            </a:r>
            <a:r>
              <a:rPr lang="en-I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previous example, the class </a:t>
            </a:r>
            <a:r>
              <a:rPr lang="en-IN" sz="28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Shape </a:t>
            </a:r>
            <a:r>
              <a:rPr lang="en-I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an abstract class.</a:t>
            </a:r>
          </a:p>
          <a:p>
            <a:pPr algn="just"/>
            <a:r>
              <a:rPr lang="en-I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cannot create objects of an abstract class. </a:t>
            </a:r>
          </a:p>
          <a:p>
            <a:pPr algn="just"/>
            <a:r>
              <a:rPr lang="en-I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However, we can derive classes from them, and use their data members and member functions (except pure virtual functions).</a:t>
            </a:r>
            <a:b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93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3A14DC-6550-4941-9FE9-19CED8EDEB14}"/>
              </a:ext>
            </a:extLst>
          </p:cNvPr>
          <p:cNvSpPr txBox="1"/>
          <p:nvPr/>
        </p:nvSpPr>
        <p:spPr>
          <a:xfrm>
            <a:off x="0" y="76200"/>
            <a:ext cx="45720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// C++ program to calculate the area of a square and a circle</a:t>
            </a:r>
          </a:p>
          <a:p>
            <a:endParaRPr lang="en-US" dirty="0"/>
          </a:p>
          <a:p>
            <a:r>
              <a:rPr lang="en-US" dirty="0"/>
              <a:t>#include &lt;iostream&gt;</a:t>
            </a:r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// Abstract class</a:t>
            </a:r>
          </a:p>
          <a:p>
            <a:r>
              <a:rPr lang="en-US" dirty="0"/>
              <a:t>class Shape {</a:t>
            </a:r>
          </a:p>
          <a:p>
            <a:r>
              <a:rPr lang="en-US" dirty="0"/>
              <a:t>   protected:</a:t>
            </a:r>
          </a:p>
          <a:p>
            <a:r>
              <a:rPr lang="en-US" dirty="0"/>
              <a:t>    float dimension;</a:t>
            </a:r>
          </a:p>
          <a:p>
            <a:endParaRPr lang="en-US" dirty="0"/>
          </a:p>
          <a:p>
            <a:r>
              <a:rPr lang="en-US" dirty="0"/>
              <a:t>   public:</a:t>
            </a:r>
          </a:p>
          <a:p>
            <a:r>
              <a:rPr lang="en-US" dirty="0"/>
              <a:t>    void </a:t>
            </a:r>
            <a:r>
              <a:rPr lang="en-US" dirty="0" err="1"/>
              <a:t>getDimension</a:t>
            </a:r>
            <a:r>
              <a:rPr lang="en-US" dirty="0"/>
              <a:t>() {</a:t>
            </a:r>
          </a:p>
          <a:p>
            <a:r>
              <a:rPr lang="en-US" dirty="0"/>
              <a:t>        </a:t>
            </a:r>
            <a:r>
              <a:rPr lang="en-US" dirty="0" err="1"/>
              <a:t>cin</a:t>
            </a:r>
            <a:r>
              <a:rPr lang="en-US" dirty="0"/>
              <a:t> &gt;&gt; dimension;</a:t>
            </a:r>
          </a:p>
          <a:p>
            <a:r>
              <a:rPr lang="en-US" dirty="0"/>
              <a:t>    }</a:t>
            </a:r>
          </a:p>
          <a:p>
            <a:endParaRPr lang="en-US" dirty="0"/>
          </a:p>
          <a:p>
            <a:r>
              <a:rPr lang="en-US" dirty="0"/>
              <a:t>    // pure virtual Function</a:t>
            </a:r>
          </a:p>
          <a:p>
            <a:r>
              <a:rPr lang="en-US" dirty="0"/>
              <a:t>    virtual float </a:t>
            </a:r>
            <a:r>
              <a:rPr lang="en-US" dirty="0" err="1"/>
              <a:t>calculateArea</a:t>
            </a:r>
            <a:r>
              <a:rPr lang="en-US" dirty="0"/>
              <a:t>() = 0;</a:t>
            </a:r>
          </a:p>
          <a:p>
            <a:r>
              <a:rPr lang="en-US" dirty="0"/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F96483-7116-B647-BD51-75A7F9A382BC}"/>
              </a:ext>
            </a:extLst>
          </p:cNvPr>
          <p:cNvSpPr txBox="1"/>
          <p:nvPr/>
        </p:nvSpPr>
        <p:spPr>
          <a:xfrm>
            <a:off x="4572000" y="685800"/>
            <a:ext cx="45970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// Derived class</a:t>
            </a:r>
          </a:p>
          <a:p>
            <a:r>
              <a:rPr lang="en-US" dirty="0"/>
              <a:t>class Square : public Shape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float </a:t>
            </a:r>
            <a:r>
              <a:rPr lang="en-US" dirty="0" err="1"/>
              <a:t>calculateArea</a:t>
            </a:r>
            <a:r>
              <a:rPr lang="en-US" dirty="0"/>
              <a:t>() {</a:t>
            </a:r>
          </a:p>
          <a:p>
            <a:r>
              <a:rPr lang="en-US" dirty="0"/>
              <a:t>        return dimension * dimension;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dirty="0"/>
              <a:t>// Derived class</a:t>
            </a:r>
          </a:p>
          <a:p>
            <a:r>
              <a:rPr lang="en-US" dirty="0"/>
              <a:t>class Circle : public Shape {</a:t>
            </a:r>
          </a:p>
          <a:p>
            <a:r>
              <a:rPr lang="en-US" dirty="0"/>
              <a:t>   public:</a:t>
            </a:r>
          </a:p>
          <a:p>
            <a:r>
              <a:rPr lang="en-US" dirty="0"/>
              <a:t>    float </a:t>
            </a:r>
            <a:r>
              <a:rPr lang="en-US" dirty="0" err="1"/>
              <a:t>calculateArea</a:t>
            </a:r>
            <a:r>
              <a:rPr lang="en-US" dirty="0"/>
              <a:t>() {</a:t>
            </a:r>
          </a:p>
          <a:p>
            <a:r>
              <a:rPr lang="en-US" dirty="0"/>
              <a:t>        return 3.14 * dimension * dimension;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59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9FEEA7-E705-A24E-892A-BCD863CB212F}"/>
              </a:ext>
            </a:extLst>
          </p:cNvPr>
          <p:cNvSpPr txBox="1"/>
          <p:nvPr/>
        </p:nvSpPr>
        <p:spPr>
          <a:xfrm>
            <a:off x="0" y="413027"/>
            <a:ext cx="4572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 main() {</a:t>
            </a:r>
          </a:p>
          <a:p>
            <a:r>
              <a:rPr lang="en-US" dirty="0"/>
              <a:t>    Square square;</a:t>
            </a:r>
          </a:p>
          <a:p>
            <a:r>
              <a:rPr lang="en-US" dirty="0"/>
              <a:t>    Circle circle;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"Enter the length of the square: ";</a:t>
            </a:r>
          </a:p>
          <a:p>
            <a:r>
              <a:rPr lang="en-US" dirty="0"/>
              <a:t>    </a:t>
            </a:r>
            <a:r>
              <a:rPr lang="en-US" dirty="0" err="1"/>
              <a:t>square.getDimension</a:t>
            </a:r>
            <a:r>
              <a:rPr lang="en-US" dirty="0"/>
              <a:t>();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"Area of square: " &lt;&lt; </a:t>
            </a:r>
            <a:r>
              <a:rPr lang="en-US" dirty="0" err="1"/>
              <a:t>square.calculateArea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"\</a:t>
            </a:r>
            <a:r>
              <a:rPr lang="en-US" dirty="0" err="1"/>
              <a:t>nEnter</a:t>
            </a:r>
            <a:r>
              <a:rPr lang="en-US" dirty="0"/>
              <a:t> radius of the circle: ";</a:t>
            </a:r>
          </a:p>
          <a:p>
            <a:r>
              <a:rPr lang="en-US" dirty="0"/>
              <a:t>    </a:t>
            </a:r>
            <a:r>
              <a:rPr lang="en-US" dirty="0" err="1"/>
              <a:t>circle.getDimension</a:t>
            </a:r>
            <a:r>
              <a:rPr lang="en-US" dirty="0"/>
              <a:t>();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"Area of circle: " &lt;&lt; </a:t>
            </a:r>
            <a:r>
              <a:rPr lang="en-US" dirty="0" err="1"/>
              <a:t>circle.calculateArea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0B64B5-5DC5-3242-A732-ACB41584B12E}"/>
              </a:ext>
            </a:extLst>
          </p:cNvPr>
          <p:cNvSpPr txBox="1"/>
          <p:nvPr/>
        </p:nvSpPr>
        <p:spPr>
          <a:xfrm>
            <a:off x="4648200" y="695628"/>
            <a:ext cx="37338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Output:</a:t>
            </a:r>
          </a:p>
          <a:p>
            <a:r>
              <a:rPr lang="en-US" dirty="0"/>
              <a:t>Enter the length of the square: 4</a:t>
            </a:r>
          </a:p>
          <a:p>
            <a:endParaRPr lang="en-US" dirty="0"/>
          </a:p>
          <a:p>
            <a:r>
              <a:rPr lang="en-US" dirty="0"/>
              <a:t>Area of square: 16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Enter radius of the circle: 2</a:t>
            </a:r>
          </a:p>
          <a:p>
            <a:endParaRPr lang="en-US" dirty="0"/>
          </a:p>
          <a:p>
            <a:r>
              <a:rPr lang="en-US" dirty="0"/>
              <a:t>Area of circle: 12.56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682F0D-7A50-8D49-8C81-76E18875F05A}"/>
              </a:ext>
            </a:extLst>
          </p:cNvPr>
          <p:cNvSpPr txBox="1"/>
          <p:nvPr/>
        </p:nvSpPr>
        <p:spPr>
          <a:xfrm>
            <a:off x="51148" y="4953000"/>
            <a:ext cx="89404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program, virtual float </a:t>
            </a:r>
            <a:r>
              <a:rPr lang="en-IN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calculateArea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= 0; inside the Shape class is a pure virtual function.</a:t>
            </a:r>
          </a:p>
          <a:p>
            <a:pPr algn="l"/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That's why we must provide the implementation of </a:t>
            </a:r>
            <a:r>
              <a:rPr lang="en-IN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calculateArea</a:t>
            </a:r>
            <a:r>
              <a:rPr lang="en-IN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 in both of our derived classes, or else we will get an error.</a:t>
            </a:r>
          </a:p>
        </p:txBody>
      </p:sp>
    </p:spTree>
    <p:extLst>
      <p:ext uri="{BB962C8B-B14F-4D97-AF65-F5344CB8AC3E}">
        <p14:creationId xmlns:p14="http://schemas.microsoft.com/office/powerpoint/2010/main" val="4175938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E7A4-C2DA-2343-9B89-2CC58B6A1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7" y="0"/>
            <a:ext cx="8229600" cy="258762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29CC90-9465-F142-B52F-08FA4E9A4DE2}"/>
              </a:ext>
            </a:extLst>
          </p:cNvPr>
          <p:cNvSpPr txBox="1"/>
          <p:nvPr/>
        </p:nvSpPr>
        <p:spPr>
          <a:xfrm>
            <a:off x="10297" y="381000"/>
            <a:ext cx="455140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IN" b="0" i="0" dirty="0">
                <a:effectLst/>
                <a:latin typeface="Consolas" panose="020B0609020204030204" pitchFamily="49" charset="0"/>
              </a:rPr>
              <a:t>// CPP Program to illustrate early binding.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#include&lt;iostream&gt;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using namespace std;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class Base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public: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void show() { </a:t>
            </a:r>
            <a:r>
              <a:rPr lang="en-IN" b="0" i="0" dirty="0" err="1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&lt;&lt;" In Base \n"; }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class Derived: public Base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public: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void show() { </a:t>
            </a:r>
            <a:r>
              <a:rPr lang="en-IN" b="0" i="0" dirty="0" err="1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&lt;&lt;"In Derived \n"; }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67B614-1396-A945-872F-D948317A02A9}"/>
              </a:ext>
            </a:extLst>
          </p:cNvPr>
          <p:cNvSpPr txBox="1"/>
          <p:nvPr/>
        </p:nvSpPr>
        <p:spPr>
          <a:xfrm>
            <a:off x="4473146" y="1524000"/>
            <a:ext cx="463378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int main(void)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Base *bp = new Derived;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// The function call decided at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// compile time (compiler sees type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// of pointer and calls base class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// function.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bp-&gt;show();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return 0;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EBD7D2-E757-A345-83B9-C7EFB4752199}"/>
              </a:ext>
            </a:extLst>
          </p:cNvPr>
          <p:cNvSpPr txBox="1"/>
          <p:nvPr/>
        </p:nvSpPr>
        <p:spPr>
          <a:xfrm>
            <a:off x="2514600" y="6020892"/>
            <a:ext cx="4633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Output:</a:t>
            </a:r>
          </a:p>
          <a:p>
            <a:r>
              <a:rPr lang="en-US" dirty="0"/>
              <a:t>In Base </a:t>
            </a:r>
          </a:p>
        </p:txBody>
      </p:sp>
    </p:spTree>
    <p:extLst>
      <p:ext uri="{BB962C8B-B14F-4D97-AF65-F5344CB8AC3E}">
        <p14:creationId xmlns:p14="http://schemas.microsoft.com/office/powerpoint/2010/main" val="2803875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E20E-376A-2042-8475-A66F10766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14" y="0"/>
            <a:ext cx="8229600" cy="731837"/>
          </a:xfrm>
        </p:spPr>
        <p:txBody>
          <a:bodyPr>
            <a:noAutofit/>
          </a:bodyPr>
          <a:lstStyle/>
          <a:p>
            <a:r>
              <a:rPr lang="en-IN" sz="2800" b="1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Late Binding : (Run time polymorphism)</a:t>
            </a:r>
            <a:r>
              <a:rPr lang="en-IN" sz="28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BEF0A-B0D2-CD46-BAB4-B57FC02AC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/>
            <a:r>
              <a:rPr lang="en-IN" b="0" i="0" dirty="0">
                <a:solidFill>
                  <a:srgbClr val="273239"/>
                </a:solidFill>
                <a:effectLst/>
                <a:latin typeface="Nunito" pitchFamily="2" charset="77"/>
              </a:rPr>
              <a:t>In this, the compiler adds code that identifies the kind of object at runtime then matches the call with the right function definition.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27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124D495-EB21-834F-B1F3-1BCB2B2BAC9A}"/>
              </a:ext>
            </a:extLst>
          </p:cNvPr>
          <p:cNvSpPr txBox="1"/>
          <p:nvPr/>
        </p:nvSpPr>
        <p:spPr>
          <a:xfrm>
            <a:off x="76200" y="381000"/>
            <a:ext cx="4572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// CPP Program to illustrate late binding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#include&lt;iostream&gt;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using namespace std;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class Base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public: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virtual void show() { </a:t>
            </a:r>
            <a:r>
              <a:rPr lang="en-IN" b="0" i="0" dirty="0" err="1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&lt;&lt;" In Base \n"; }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class Derived: public Base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public: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void show() { </a:t>
            </a:r>
            <a:r>
              <a:rPr lang="en-IN" b="0" i="0" dirty="0" err="1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&lt;&lt;"In Derived \n"; }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</a:t>
            </a:r>
          </a:p>
          <a:p>
            <a:pPr algn="l" rtl="0" fontAlgn="base"/>
            <a:endParaRPr lang="en-IN" b="0" i="0" dirty="0">
              <a:solidFill>
                <a:srgbClr val="273239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E8A65B-9B51-D14B-923B-AA7E8A83A6DA}"/>
              </a:ext>
            </a:extLst>
          </p:cNvPr>
          <p:cNvSpPr txBox="1"/>
          <p:nvPr/>
        </p:nvSpPr>
        <p:spPr>
          <a:xfrm>
            <a:off x="5029200" y="381000"/>
            <a:ext cx="3810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int main(void)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Base *bp = new Derived;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bp-&gt;show();  // RUN-TIME POLYMORPHISM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    return 0;</a:t>
            </a:r>
          </a:p>
          <a:p>
            <a:pPr algn="l" rtl="0" fontAlgn="base"/>
            <a:r>
              <a:rPr lang="en-IN" b="0" i="0" dirty="0">
                <a:solidFill>
                  <a:srgbClr val="273239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ED8D14-F982-894E-A454-A24255397B67}"/>
              </a:ext>
            </a:extLst>
          </p:cNvPr>
          <p:cNvSpPr txBox="1"/>
          <p:nvPr/>
        </p:nvSpPr>
        <p:spPr>
          <a:xfrm>
            <a:off x="5410200" y="4066046"/>
            <a:ext cx="3429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Output:</a:t>
            </a:r>
          </a:p>
          <a:p>
            <a:endParaRPr lang="en-US" dirty="0"/>
          </a:p>
          <a:p>
            <a:r>
              <a:rPr lang="en-US" dirty="0"/>
              <a:t>In Derived </a:t>
            </a:r>
          </a:p>
        </p:txBody>
      </p:sp>
    </p:spTree>
    <p:extLst>
      <p:ext uri="{BB962C8B-B14F-4D97-AF65-F5344CB8AC3E}">
        <p14:creationId xmlns:p14="http://schemas.microsoft.com/office/powerpoint/2010/main" val="47162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Virtual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/>
            <a:r>
              <a:rPr lang="en-US" dirty="0"/>
              <a:t>A virtual function is a member function in the base class that we expect to redefine in derived classes.</a:t>
            </a:r>
          </a:p>
          <a:p>
            <a:r>
              <a:rPr lang="en-US" dirty="0"/>
              <a:t>A 'virtual' is a keyword preceding the normal declaration of a function.</a:t>
            </a:r>
          </a:p>
          <a:p>
            <a:pPr algn="just"/>
            <a:r>
              <a:rPr lang="en-US" dirty="0"/>
              <a:t>When the function is made virtual, C++ determines which function is to be invoked at the runtime based on the type of the object pointed by the base class pointer.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just"/>
            <a:r>
              <a:rPr lang="en-US" dirty="0"/>
              <a:t>A virtual function is a member function which is declared within a base class and is overridden by a derived class. Now, when you refer to a derived class object using a pointer to the base class, you can call a virtual function for that object and execute the derived class’s version of that particular function.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b="1" dirty="0"/>
              <a:t>Rules of Virtual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Virtual functions must be members of some class.</a:t>
            </a:r>
          </a:p>
          <a:p>
            <a:pPr algn="just"/>
            <a:r>
              <a:rPr lang="en-US" dirty="0"/>
              <a:t>Virtual functions cannot be static members.</a:t>
            </a:r>
          </a:p>
          <a:p>
            <a:pPr algn="just"/>
            <a:r>
              <a:rPr lang="en-US" dirty="0"/>
              <a:t>They are accessed through object pointers.</a:t>
            </a:r>
          </a:p>
          <a:p>
            <a:pPr algn="just"/>
            <a:r>
              <a:rPr lang="en-US" dirty="0"/>
              <a:t>They can be a friend of another class.</a:t>
            </a:r>
          </a:p>
          <a:p>
            <a:pPr algn="just"/>
            <a:r>
              <a:rPr lang="en-US" dirty="0"/>
              <a:t>A virtual function must be defined in the base class, even though it is not used.</a:t>
            </a:r>
          </a:p>
          <a:p>
            <a:pPr algn="just"/>
            <a:r>
              <a:rPr lang="en-US" dirty="0"/>
              <a:t>The prototypes of a virtual function of the base class and all the derived classes must be identical. If the two functions with the same name but different prototypes, C++ will consider them as the overloaded functions.</a:t>
            </a:r>
          </a:p>
          <a:p>
            <a:pPr algn="just"/>
            <a:r>
              <a:rPr lang="en-US" dirty="0"/>
              <a:t>We cannot have a virtual constructor, but we can have a virtual destructor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24533</TotalTime>
  <Words>2852</Words>
  <Application>Microsoft Macintosh PowerPoint</Application>
  <PresentationFormat>On-screen Show (4:3)</PresentationFormat>
  <Paragraphs>508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Calibri</vt:lpstr>
      <vt:lpstr>Consolas</vt:lpstr>
      <vt:lpstr>Droid Sans Mono</vt:lpstr>
      <vt:lpstr>euclid_circular_a</vt:lpstr>
      <vt:lpstr>inter-bold</vt:lpstr>
      <vt:lpstr>inter-regular</vt:lpstr>
      <vt:lpstr>Nunito</vt:lpstr>
      <vt:lpstr>Roboto</vt:lpstr>
      <vt:lpstr>Times New Roman</vt:lpstr>
      <vt:lpstr>Office Theme</vt:lpstr>
      <vt:lpstr>Virtual Functions</vt:lpstr>
      <vt:lpstr>Binding</vt:lpstr>
      <vt:lpstr>Early Binding (compile-time time polymorphism) </vt:lpstr>
      <vt:lpstr>Example</vt:lpstr>
      <vt:lpstr>Late Binding : (Run time polymorphism) </vt:lpstr>
      <vt:lpstr>PowerPoint Presentation</vt:lpstr>
      <vt:lpstr>Virtual Function</vt:lpstr>
      <vt:lpstr>PowerPoint Presentation</vt:lpstr>
      <vt:lpstr>Rules of Virtual Function</vt:lpstr>
      <vt:lpstr>PowerPoint Presentation</vt:lpstr>
      <vt:lpstr>PowerPoint Presentation</vt:lpstr>
      <vt:lpstr>Use of C++ Virtual Functions</vt:lpstr>
      <vt:lpstr>Contd..</vt:lpstr>
      <vt:lpstr>PowerPoint Presentation</vt:lpstr>
      <vt:lpstr>PowerPoint Presentation</vt:lpstr>
      <vt:lpstr>Example Explanation</vt:lpstr>
      <vt:lpstr>Contd..</vt:lpstr>
      <vt:lpstr>Consider the code below:</vt:lpstr>
      <vt:lpstr>PowerPoint Presentation</vt:lpstr>
      <vt:lpstr>Consider the code below:</vt:lpstr>
      <vt:lpstr>PowerPoint Presentation</vt:lpstr>
      <vt:lpstr>Pure Virtual Function</vt:lpstr>
      <vt:lpstr>PowerPoint Presentation</vt:lpstr>
      <vt:lpstr>PowerPoint Presentation</vt:lpstr>
      <vt:lpstr>Compile-Time VS Runtime Behavior of Virtual Functions in C++</vt:lpstr>
      <vt:lpstr>PowerPoint Presentation</vt:lpstr>
      <vt:lpstr>PowerPoint Presentation</vt:lpstr>
      <vt:lpstr>Abstract Class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karan</dc:creator>
  <cp:lastModifiedBy>Microsoft Office User</cp:lastModifiedBy>
  <cp:revision>15</cp:revision>
  <dcterms:created xsi:type="dcterms:W3CDTF">2023-09-12T08:43:43Z</dcterms:created>
  <dcterms:modified xsi:type="dcterms:W3CDTF">2023-10-04T04:17:56Z</dcterms:modified>
</cp:coreProperties>
</file>