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71" r:id="rId6"/>
    <p:sldId id="272" r:id="rId7"/>
    <p:sldId id="273" r:id="rId8"/>
    <p:sldId id="258" r:id="rId9"/>
    <p:sldId id="260" r:id="rId10"/>
    <p:sldId id="264" r:id="rId11"/>
    <p:sldId id="262" r:id="rId12"/>
    <p:sldId id="265" r:id="rId13"/>
    <p:sldId id="261" r:id="rId14"/>
    <p:sldId id="263" r:id="rId15"/>
    <p:sldId id="266" r:id="rId16"/>
    <p:sldId id="267" r:id="rId17"/>
    <p:sldId id="268" r:id="rId18"/>
    <p:sldId id="269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B555-B1C4-4019-B977-6AA41375E554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68726-D557-4539-931B-7EB7E437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838200"/>
          </a:xfrm>
        </p:spPr>
        <p:txBody>
          <a:bodyPr/>
          <a:lstStyle/>
          <a:p>
            <a:r>
              <a:rPr lang="en-US" dirty="0" smtClean="0"/>
              <a:t>Unit 3 Inheritance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153400" cy="495300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of the most important concepts in object-oriented programming is that of inheritance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Inheritance allows us to define a class in terms of another class, which makes it easier to create and maintain an application.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also provides an opportunity to reuse the code functionality and fast implementation time.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creating a class, instead of writing completely new data members and member functions, the programmer can designate that the new class should inherit the members of an existing class.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existing class is called the </a:t>
            </a:r>
            <a:r>
              <a:rPr lang="en-US" b="1" dirty="0">
                <a:solidFill>
                  <a:schemeClr val="tx1"/>
                </a:solidFill>
              </a:rPr>
              <a:t>base</a:t>
            </a:r>
            <a:r>
              <a:rPr lang="en-US" dirty="0">
                <a:solidFill>
                  <a:schemeClr val="tx1"/>
                </a:solidFill>
              </a:rPr>
              <a:t> class, and the new class is referred to as the </a:t>
            </a:r>
            <a:r>
              <a:rPr lang="en-US" b="1" dirty="0">
                <a:solidFill>
                  <a:schemeClr val="tx1"/>
                </a:solidFill>
              </a:rPr>
              <a:t>derived</a:t>
            </a:r>
            <a:r>
              <a:rPr lang="en-US" dirty="0">
                <a:solidFill>
                  <a:schemeClr val="tx1"/>
                </a:solidFill>
              </a:rPr>
              <a:t> class.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idea of inheritance implements the </a:t>
            </a:r>
            <a:r>
              <a:rPr lang="en-US" b="1" dirty="0">
                <a:solidFill>
                  <a:schemeClr val="tx1"/>
                </a:solidFill>
              </a:rPr>
              <a:t>is a</a:t>
            </a:r>
            <a:r>
              <a:rPr lang="en-US" dirty="0">
                <a:solidFill>
                  <a:schemeClr val="tx1"/>
                </a:solidFill>
              </a:rPr>
              <a:t> relationship. For example, mammal IS-A animal, dog IS-A mammal hence dog IS-A animal as well and so on.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534" t="23561" r="33908" b="9681"/>
          <a:stretch>
            <a:fillRect/>
          </a:stretch>
        </p:blipFill>
        <p:spPr bwMode="auto">
          <a:xfrm>
            <a:off x="762000" y="381000"/>
            <a:ext cx="7467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Multilevel Inheritance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In this type of inheritance, a derived class is created from another derived class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2962" t="40407" r="35801" b="17503"/>
          <a:stretch>
            <a:fillRect/>
          </a:stretch>
        </p:blipFill>
        <p:spPr bwMode="auto">
          <a:xfrm>
            <a:off x="1371600" y="3429000"/>
            <a:ext cx="6172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244" t="21887" r="34855" b="10768"/>
          <a:stretch>
            <a:fillRect/>
          </a:stretch>
        </p:blipFill>
        <p:spPr bwMode="auto">
          <a:xfrm>
            <a:off x="685800" y="533400"/>
            <a:ext cx="754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Multiple Inheritance: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 Multiple Inheritance is a feature of C++ where a class can inherit from more than one class. </a:t>
            </a:r>
            <a:r>
              <a:rPr lang="en-US" dirty="0" err="1"/>
              <a:t>i.e</a:t>
            </a:r>
            <a:r>
              <a:rPr lang="en-US" dirty="0"/>
              <a:t> one </a:t>
            </a:r>
            <a:r>
              <a:rPr lang="en-US" b="1" dirty="0"/>
              <a:t>subclass</a:t>
            </a:r>
            <a:r>
              <a:rPr lang="en-US" dirty="0"/>
              <a:t> is inherited from more than one </a:t>
            </a:r>
            <a:r>
              <a:rPr lang="en-US" b="1" dirty="0"/>
              <a:t>base </a:t>
            </a:r>
            <a:r>
              <a:rPr lang="en-US" b="1" dirty="0" smtClean="0"/>
              <a:t>class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1603" t="52192" r="27282" b="15819"/>
          <a:stretch>
            <a:fillRect/>
          </a:stretch>
        </p:blipFill>
        <p:spPr bwMode="auto">
          <a:xfrm>
            <a:off x="914400" y="3962400"/>
            <a:ext cx="701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261" t="23571" r="38641" b="9084"/>
          <a:stretch>
            <a:fillRect/>
          </a:stretch>
        </p:blipFill>
        <p:spPr bwMode="auto">
          <a:xfrm>
            <a:off x="990600" y="6096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Hierarchical Inheritance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this type of inheritance, more than one subclass is inherited from a single base class. i.e. more than one derived class is created from a single base class.</a:t>
            </a:r>
          </a:p>
          <a:p>
            <a:pPr algn="just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7282" t="26938" r="32962" b="42757"/>
          <a:stretch>
            <a:fillRect/>
          </a:stretch>
        </p:blipFill>
        <p:spPr bwMode="auto">
          <a:xfrm>
            <a:off x="1295400" y="3733800"/>
            <a:ext cx="685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418" t="22023" r="40017" b="12452"/>
          <a:stretch>
            <a:fillRect/>
          </a:stretch>
        </p:blipFill>
        <p:spPr bwMode="auto">
          <a:xfrm>
            <a:off x="1143000" y="762000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Hybrid (Virtual) Inheritance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/>
            <a:r>
              <a:rPr lang="en-US" dirty="0" smtClean="0"/>
              <a:t>Hybrid Inheritance is implemented by combining more than one type of inheritance. </a:t>
            </a:r>
          </a:p>
          <a:p>
            <a:pPr algn="just"/>
            <a:r>
              <a:rPr lang="en-US" dirty="0" smtClean="0"/>
              <a:t>For example: Combining Hierarchical inheritance and Multiple Inheritance. </a:t>
            </a:r>
            <a:br>
              <a:rPr lang="en-US" dirty="0" smtClean="0"/>
            </a:br>
            <a:r>
              <a:rPr lang="en-US" dirty="0" smtClean="0"/>
              <a:t>Below image shows the combination of hierarchical and multiple inheritances:</a:t>
            </a:r>
          </a:p>
          <a:p>
            <a:pPr algn="just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0122" t="30306" r="35801" b="37706"/>
          <a:stretch>
            <a:fillRect/>
          </a:stretch>
        </p:blipFill>
        <p:spPr bwMode="auto">
          <a:xfrm>
            <a:off x="990600" y="4114800"/>
            <a:ext cx="716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561" t="16836" r="37695" b="5717"/>
          <a:stretch>
            <a:fillRect/>
          </a:stretch>
        </p:blipFill>
        <p:spPr bwMode="auto">
          <a:xfrm>
            <a:off x="914400" y="6096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en-US" dirty="0" smtClean="0"/>
              <a:t>++ Using protected Members in inheritance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 </a:t>
            </a:r>
            <a:r>
              <a:rPr lang="en-US" i="1" dirty="0" smtClean="0"/>
              <a:t>protected</a:t>
            </a:r>
            <a:r>
              <a:rPr lang="en-US" dirty="0" smtClean="0"/>
              <a:t> keyword is included in C++ to provide greater flexibility for the inheritance mechanism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When a member of a class is declared as </a:t>
            </a:r>
            <a:r>
              <a:rPr lang="en-US" i="1" dirty="0" smtClean="0"/>
              <a:t>protected</a:t>
            </a:r>
            <a:r>
              <a:rPr lang="en-US" dirty="0" smtClean="0"/>
              <a:t>, that member is not accessible to other, non-member elements of the program.</a:t>
            </a:r>
          </a:p>
          <a:p>
            <a:pPr algn="just"/>
            <a:r>
              <a:rPr lang="en-US" dirty="0" smtClean="0"/>
              <a:t>With one important exception, access to a protected member is the same as access to a private member; it can be accessed only by other members of the class of which it is a part.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 &amp; Derived Classes: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A class can be derived from more than one classes, which means it can inherit data and functions from multiple base classes. To define a derived class, we use a class derivation list to specify the base class(</a:t>
            </a:r>
            <a:r>
              <a:rPr lang="en-US" dirty="0" err="1"/>
              <a:t>es</a:t>
            </a:r>
            <a:r>
              <a:rPr lang="en-US" dirty="0"/>
              <a:t>). A class derivation list names one or more base classes and has the form:</a:t>
            </a:r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b="1" dirty="0"/>
              <a:t>class derived-class: access-</a:t>
            </a:r>
            <a:r>
              <a:rPr lang="en-US" b="1" dirty="0" err="1"/>
              <a:t>specifier</a:t>
            </a:r>
            <a:r>
              <a:rPr lang="en-US" b="1" dirty="0"/>
              <a:t> base-class</a:t>
            </a: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Where access-</a:t>
            </a:r>
            <a:r>
              <a:rPr lang="en-US" dirty="0" err="1"/>
              <a:t>specifier</a:t>
            </a:r>
            <a:r>
              <a:rPr lang="en-US" dirty="0"/>
              <a:t> is one of </a:t>
            </a:r>
            <a:r>
              <a:rPr lang="en-US" b="1" dirty="0"/>
              <a:t>public, protected,</a:t>
            </a:r>
            <a:r>
              <a:rPr lang="en-US" dirty="0"/>
              <a:t> or </a:t>
            </a:r>
            <a:r>
              <a:rPr lang="en-US" b="1" dirty="0"/>
              <a:t>private</a:t>
            </a:r>
            <a:r>
              <a:rPr lang="en-US" dirty="0"/>
              <a:t>, and base-class is the name of a previously defined class. If the access-</a:t>
            </a:r>
            <a:r>
              <a:rPr lang="en-US" dirty="0" err="1"/>
              <a:t>specifier</a:t>
            </a:r>
            <a:r>
              <a:rPr lang="en-US" dirty="0"/>
              <a:t> is not used, then it is private by default.</a:t>
            </a:r>
          </a:p>
          <a:p>
            <a:pPr algn="just"/>
            <a:r>
              <a:rPr lang="en-US" dirty="0"/>
              <a:t> 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 private member of a base class is not accessible by any other part of your program, including any derived class.</a:t>
            </a:r>
          </a:p>
          <a:p>
            <a:pPr algn="just"/>
            <a:r>
              <a:rPr lang="en-US" dirty="0" smtClean="0"/>
              <a:t>When a base class is inherited as public, protected members in the base class become protected members of the derived class, and are accessible to the derived class.</a:t>
            </a:r>
          </a:p>
          <a:p>
            <a:pPr algn="just"/>
            <a:r>
              <a:rPr lang="en-US" dirty="0" smtClean="0"/>
              <a:t>Therefore, by using protected, you can create class members that are private to their class, but that can still be inherited and accessed by a derived class.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8418" r="30122" b="20870"/>
          <a:stretch>
            <a:fillRect/>
          </a:stretch>
        </p:blipFill>
        <p:spPr bwMode="auto">
          <a:xfrm>
            <a:off x="609600" y="5334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36" t="35356" r="32015" b="35722"/>
          <a:stretch>
            <a:fillRect/>
          </a:stretch>
        </p:blipFill>
        <p:spPr bwMode="auto">
          <a:xfrm>
            <a:off x="533400" y="6096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Visibility of Inherited Members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816" t="25254" r="26336" b="49492"/>
          <a:stretch>
            <a:fillRect/>
          </a:stretch>
        </p:blipFill>
        <p:spPr bwMode="auto">
          <a:xfrm>
            <a:off x="533400" y="14478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695" t="20203" r="15923" b="56226"/>
          <a:stretch>
            <a:fillRect/>
          </a:stretch>
        </p:blipFill>
        <p:spPr bwMode="auto">
          <a:xfrm>
            <a:off x="914400" y="6858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695" t="35356" r="16870" b="32655"/>
          <a:stretch>
            <a:fillRect/>
          </a:stretch>
        </p:blipFill>
        <p:spPr bwMode="auto">
          <a:xfrm>
            <a:off x="1143000" y="609600"/>
            <a:ext cx="7086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695" t="42090" r="16870" b="25921"/>
          <a:stretch>
            <a:fillRect/>
          </a:stretch>
        </p:blipFill>
        <p:spPr bwMode="auto">
          <a:xfrm>
            <a:off x="990600" y="10668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Type of Inheritance: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/>
              <a:t> </a:t>
            </a:r>
            <a:r>
              <a:rPr lang="en-US" dirty="0" smtClean="0"/>
              <a:t>Single </a:t>
            </a:r>
            <a:r>
              <a:rPr lang="en-US" dirty="0"/>
              <a:t>Inheritance</a:t>
            </a:r>
          </a:p>
          <a:p>
            <a:r>
              <a:rPr lang="en-US" dirty="0" smtClean="0"/>
              <a:t>Multiple Inheritance</a:t>
            </a:r>
            <a:r>
              <a:rPr lang="en-US" dirty="0"/>
              <a:t> </a:t>
            </a:r>
          </a:p>
          <a:p>
            <a:r>
              <a:rPr lang="en-US" dirty="0" smtClean="0"/>
              <a:t>Multilevel Inheritance</a:t>
            </a:r>
            <a:r>
              <a:rPr lang="en-US" dirty="0"/>
              <a:t> </a:t>
            </a:r>
          </a:p>
          <a:p>
            <a:r>
              <a:rPr lang="en-US" dirty="0" smtClean="0"/>
              <a:t>Hybrid </a:t>
            </a:r>
            <a:r>
              <a:rPr lang="en-US" dirty="0"/>
              <a:t>Inheritance</a:t>
            </a:r>
          </a:p>
          <a:p>
            <a:r>
              <a:rPr lang="en-US" dirty="0"/>
              <a:t> Hierarchical Inheritance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Single Inheritance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</a:t>
            </a:r>
            <a:r>
              <a:rPr lang="en-US" dirty="0"/>
              <a:t>single inheritance, a class is allowed to inherit from only one class. i.e. one subclass is inherited by one base class only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2549" t="45458" r="39588" b="20870"/>
          <a:stretch>
            <a:fillRect/>
          </a:stretch>
        </p:blipFill>
        <p:spPr bwMode="auto">
          <a:xfrm>
            <a:off x="1219200" y="3657600"/>
            <a:ext cx="632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340</Words>
  <Application>Microsoft Office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Unit 3 Inheritance</vt:lpstr>
      <vt:lpstr>Base &amp; Derived Classes:</vt:lpstr>
      <vt:lpstr>Slide 3</vt:lpstr>
      <vt:lpstr> Visibility of Inherited Members </vt:lpstr>
      <vt:lpstr>Slide 5</vt:lpstr>
      <vt:lpstr>Slide 6</vt:lpstr>
      <vt:lpstr>Slide 7</vt:lpstr>
      <vt:lpstr> Type of Inheritance: </vt:lpstr>
      <vt:lpstr>1. Single Inheritance: </vt:lpstr>
      <vt:lpstr>Slide 10</vt:lpstr>
      <vt:lpstr>2. Multilevel Inheritance</vt:lpstr>
      <vt:lpstr>Slide 12</vt:lpstr>
      <vt:lpstr>3. Multiple Inheritance:</vt:lpstr>
      <vt:lpstr>Slide 14</vt:lpstr>
      <vt:lpstr>4. Hierarchical Inheritance:</vt:lpstr>
      <vt:lpstr> </vt:lpstr>
      <vt:lpstr>Hybrid (Virtual) Inheritance:</vt:lpstr>
      <vt:lpstr>Slide 18</vt:lpstr>
      <vt:lpstr> C++ Using protected Members in inheritance 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Inheritance</dc:title>
  <dc:creator>welcome</dc:creator>
  <cp:lastModifiedBy>welcome</cp:lastModifiedBy>
  <cp:revision>5</cp:revision>
  <dcterms:created xsi:type="dcterms:W3CDTF">2022-09-09T10:00:50Z</dcterms:created>
  <dcterms:modified xsi:type="dcterms:W3CDTF">2022-09-14T17:36:54Z</dcterms:modified>
</cp:coreProperties>
</file>