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4" r:id="rId3"/>
    <p:sldId id="259" r:id="rId4"/>
    <p:sldId id="260" r:id="rId5"/>
    <p:sldId id="275" r:id="rId6"/>
    <p:sldId id="276" r:id="rId7"/>
    <p:sldId id="277" r:id="rId8"/>
    <p:sldId id="278" r:id="rId9"/>
    <p:sldId id="261" r:id="rId10"/>
    <p:sldId id="262" r:id="rId11"/>
    <p:sldId id="267" r:id="rId12"/>
    <p:sldId id="263" r:id="rId13"/>
    <p:sldId id="268" r:id="rId14"/>
    <p:sldId id="264" r:id="rId15"/>
    <p:sldId id="265" r:id="rId16"/>
    <p:sldId id="266" r:id="rId17"/>
    <p:sldId id="269" r:id="rId18"/>
    <p:sldId id="270" r:id="rId19"/>
    <p:sldId id="271" r:id="rId20"/>
    <p:sldId id="272" r:id="rId21"/>
    <p:sldId id="273"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3779179-F016-43E4-B8DF-7992605DEEC3}" type="datetimeFigureOut">
              <a:rPr lang="en-US" smtClean="0"/>
              <a:pPr/>
              <a:t>8/29/2022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0DE87AD-B525-454E-978F-1B37068492CE}"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779179-F016-43E4-B8DF-7992605DEEC3}" type="datetimeFigureOut">
              <a:rPr lang="en-US" smtClean="0"/>
              <a:pPr/>
              <a:t>8/29/2022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0DE87AD-B525-454E-978F-1B37068492CE}"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779179-F016-43E4-B8DF-7992605DEEC3}" type="datetimeFigureOut">
              <a:rPr lang="en-US" smtClean="0"/>
              <a:pPr/>
              <a:t>8/29/2022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0DE87AD-B525-454E-978F-1B37068492CE}"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779179-F016-43E4-B8DF-7992605DEEC3}" type="datetimeFigureOut">
              <a:rPr lang="en-US" smtClean="0"/>
              <a:pPr/>
              <a:t>8/29/2022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0DE87AD-B525-454E-978F-1B37068492CE}"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779179-F016-43E4-B8DF-7992605DEEC3}" type="datetimeFigureOut">
              <a:rPr lang="en-US" smtClean="0"/>
              <a:pPr/>
              <a:t>8/29/2022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0DE87AD-B525-454E-978F-1B37068492CE}"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779179-F016-43E4-B8DF-7992605DEEC3}" type="datetimeFigureOut">
              <a:rPr lang="en-US" smtClean="0"/>
              <a:pPr/>
              <a:t>8/29/2022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0DE87AD-B525-454E-978F-1B37068492CE}"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3779179-F016-43E4-B8DF-7992605DEEC3}" type="datetimeFigureOut">
              <a:rPr lang="en-US" smtClean="0"/>
              <a:pPr/>
              <a:t>8/29/2022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0DE87AD-B525-454E-978F-1B37068492CE}"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3779179-F016-43E4-B8DF-7992605DEEC3}" type="datetimeFigureOut">
              <a:rPr lang="en-US" smtClean="0"/>
              <a:pPr/>
              <a:t>8/29/2022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0DE87AD-B525-454E-978F-1B37068492CE}"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779179-F016-43E4-B8DF-7992605DEEC3}" type="datetimeFigureOut">
              <a:rPr lang="en-US" smtClean="0"/>
              <a:pPr/>
              <a:t>8/29/2022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0DE87AD-B525-454E-978F-1B37068492CE}"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779179-F016-43E4-B8DF-7992605DEEC3}" type="datetimeFigureOut">
              <a:rPr lang="en-US" smtClean="0"/>
              <a:pPr/>
              <a:t>8/29/2022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0DE87AD-B525-454E-978F-1B37068492CE}"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779179-F016-43E4-B8DF-7992605DEEC3}" type="datetimeFigureOut">
              <a:rPr lang="en-US" smtClean="0"/>
              <a:pPr/>
              <a:t>8/29/2022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0DE87AD-B525-454E-978F-1B37068492CE}"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779179-F016-43E4-B8DF-7992605DEEC3}" type="datetimeFigureOut">
              <a:rPr lang="en-US" smtClean="0"/>
              <a:pPr/>
              <a:t>8/29/2022</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DE87AD-B525-454E-978F-1B37068492CE}"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lawcommissionofindia.nic.in/51-100/report68.pdf" TargetMode="External"/><Relationship Id="rId2" Type="http://schemas.openxmlformats.org/officeDocument/2006/relationships/hyperlink" Target="http://34.215.207.245/2017/10/25/definition-negotiable-instruments/" TargetMode="External"/><Relationship Id="rId1" Type="http://schemas.openxmlformats.org/officeDocument/2006/relationships/slideLayout" Target="../slideLayouts/slideLayout2.xml"/><Relationship Id="rId4" Type="http://schemas.openxmlformats.org/officeDocument/2006/relationships/hyperlink" Target="https://nearlaw.com/central_act_statues/indian-trusts-act-1882-1882"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http://districtcourtsnamchi.nic.in/laws/indian_succession_act_1925.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en.wikipedia.org/wiki/Cyber_terrorism" TargetMode="External"/><Relationship Id="rId2" Type="http://schemas.openxmlformats.org/officeDocument/2006/relationships/hyperlink" Target="https://en.wikipedia.org/wiki/Child_porn" TargetMode="External"/><Relationship Id="rId1" Type="http://schemas.openxmlformats.org/officeDocument/2006/relationships/slideLayout" Target="../slideLayouts/slideLayout2.xml"/><Relationship Id="rId4" Type="http://schemas.openxmlformats.org/officeDocument/2006/relationships/hyperlink" Target="https://en.wikipedia.org/wiki/Voyeurism"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toppr.com/guides/general-knowledge/world-organisations-and-diversities/world-organisations/" TargetMode="External"/><Relationship Id="rId2" Type="http://schemas.openxmlformats.org/officeDocument/2006/relationships/hyperlink" Target="https://www.toppr.com/guides/business-environment/emerging-trends-in-business/electronic-commerce/" TargetMode="External"/><Relationship Id="rId1" Type="http://schemas.openxmlformats.org/officeDocument/2006/relationships/slideLayout" Target="../slideLayouts/slideLayout2.xml"/><Relationship Id="rId4" Type="http://schemas.openxmlformats.org/officeDocument/2006/relationships/hyperlink" Target="https://www.toppr.com/guides/business-law-cs/introduction-to-law/various-definitions-of-law/"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toppr.com/guides/business-laws-cs/cyber-laws/digital-signatur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toppr.com/guides/business-environment/emerging-trends-in-business/electronic-commerc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toppr.com/guides/commercial-knowledge/organizations-facilitating-business/the-reserve-bank-of-india/" TargetMode="External"/><Relationship Id="rId2" Type="http://schemas.openxmlformats.org/officeDocument/2006/relationships/hyperlink" Target="https://www.toppr.com/guides/general-awareness/banks/major-functions-of-bank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28736"/>
            <a:ext cx="7772400" cy="2928957"/>
          </a:xfrm>
        </p:spPr>
        <p:txBody>
          <a:bodyPr>
            <a:noAutofit/>
          </a:bodyPr>
          <a:lstStyle/>
          <a:p>
            <a:r>
              <a:rPr lang="en-US" sz="6600" dirty="0">
                <a:latin typeface="Times New Roman" panose="02020603050405020304" pitchFamily="18" charset="0"/>
                <a:cs typeface="Times New Roman" panose="02020603050405020304" pitchFamily="18" charset="0"/>
              </a:rPr>
              <a:t>CYBER LAWS &amp; IPR</a:t>
            </a:r>
            <a:br>
              <a:rPr lang="en-US" sz="66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(Intellectual property rights)</a:t>
            </a:r>
            <a:endParaRPr lang="en-IN" sz="66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371600" y="4357693"/>
            <a:ext cx="6400800" cy="1752600"/>
          </a:xfrm>
        </p:spPr>
        <p:txBody>
          <a:bodyPr>
            <a:normAutofit/>
          </a:bodyPr>
          <a:lstStyle/>
          <a:p>
            <a:r>
              <a:rPr lang="en-US" sz="3600" dirty="0">
                <a:solidFill>
                  <a:schemeClr val="tx1"/>
                </a:solidFill>
                <a:latin typeface="Times New Roman" panose="02020603050405020304" pitchFamily="18" charset="0"/>
                <a:ea typeface="+mj-ea"/>
                <a:cs typeface="Times New Roman" panose="02020603050405020304" pitchFamily="18" charset="0"/>
              </a:rPr>
              <a:t>BTIT509-18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6AB900C-E7BD-4994-BCC3-D647BA960D8E}"/>
              </a:ext>
            </a:extLst>
          </p:cNvPr>
          <p:cNvSpPr>
            <a:spLocks noGrp="1"/>
          </p:cNvSpPr>
          <p:nvPr>
            <p:ph type="title"/>
          </p:nvPr>
        </p:nvSpPr>
        <p:spPr/>
        <p:txBody>
          <a:bodyPr/>
          <a:lstStyle/>
          <a:p>
            <a:endParaRPr lang="en-US"/>
          </a:p>
        </p:txBody>
      </p:sp>
      <p:sp>
        <p:nvSpPr>
          <p:cNvPr id="3" name="Content Placeholder 2">
            <a:extLst>
              <a:ext uri="{FF2B5EF4-FFF2-40B4-BE49-F238E27FC236}">
                <a16:creationId xmlns="" xmlns:a16="http://schemas.microsoft.com/office/drawing/2014/main" id="{C3F2B408-367C-458B-A90D-FDA2F2B984CC}"/>
              </a:ext>
            </a:extLst>
          </p:cNvPr>
          <p:cNvSpPr>
            <a:spLocks noGrp="1"/>
          </p:cNvSpPr>
          <p:nvPr>
            <p:ph idx="1"/>
          </p:nvPr>
        </p:nvSpPr>
        <p:spPr/>
        <p:txBody>
          <a:bodyPr>
            <a:normAutofit fontScale="92500" lnSpcReduction="10000"/>
          </a:bodyPr>
          <a:lstStyle/>
          <a:p>
            <a:pPr algn="l"/>
            <a:r>
              <a:rPr lang="en-US" sz="3400" dirty="0">
                <a:latin typeface="Times New Roman" panose="02020603050405020304" pitchFamily="18" charset="0"/>
                <a:cs typeface="Times New Roman" panose="02020603050405020304" pitchFamily="18" charset="0"/>
              </a:rPr>
              <a:t>Following are the documents or transactions to which the Act shall not apply −</a:t>
            </a:r>
          </a:p>
          <a:p>
            <a:pPr algn="l">
              <a:buFont typeface="Arial" panose="020B0604020202020204" pitchFamily="34" charset="0"/>
              <a:buChar char="•"/>
            </a:pPr>
            <a:r>
              <a:rPr lang="en-US" sz="3400" dirty="0">
                <a:latin typeface="Times New Roman" panose="02020603050405020304" pitchFamily="18" charset="0"/>
                <a:cs typeface="Times New Roman" panose="02020603050405020304" pitchFamily="18" charset="0"/>
              </a:rPr>
              <a:t>Negotiable Instrument(Other than a cheque) as defined in The </a:t>
            </a:r>
            <a:r>
              <a:rPr lang="en-US" sz="3400" dirty="0">
                <a:latin typeface="Times New Roman" panose="02020603050405020304" pitchFamily="18" charset="0"/>
                <a:cs typeface="Times New Roman" panose="02020603050405020304" pitchFamily="18" charset="0"/>
                <a:hlinkClick r:id="rId2">
                  <a:extLst>
                    <a:ext uri="{A12FA001-AC4F-418D-AE19-62706E023703}">
                      <ahyp:hlinkClr xmlns="" xmlns:ahyp="http://schemas.microsoft.com/office/drawing/2018/hyperlinkcolor" val="tx"/>
                    </a:ext>
                  </a:extLst>
                </a:hlinkClick>
              </a:rPr>
              <a:t>Negotiable Instruments</a:t>
            </a:r>
            <a:r>
              <a:rPr lang="en-US" sz="3400" dirty="0">
                <a:latin typeface="Times New Roman" panose="02020603050405020304" pitchFamily="18" charset="0"/>
                <a:cs typeface="Times New Roman" panose="02020603050405020304" pitchFamily="18" charset="0"/>
              </a:rPr>
              <a:t> Act, 1881;</a:t>
            </a:r>
          </a:p>
          <a:p>
            <a:pPr algn="l">
              <a:buFont typeface="Arial" panose="020B0604020202020204" pitchFamily="34" charset="0"/>
              <a:buChar char="•"/>
            </a:pPr>
            <a:r>
              <a:rPr lang="en-US" sz="3400" dirty="0">
                <a:latin typeface="Times New Roman" panose="02020603050405020304" pitchFamily="18" charset="0"/>
                <a:cs typeface="Times New Roman" panose="02020603050405020304" pitchFamily="18" charset="0"/>
              </a:rPr>
              <a:t>A power-of-attorney as defined in </a:t>
            </a:r>
            <a:r>
              <a:rPr lang="en-US" sz="3400" dirty="0">
                <a:latin typeface="Times New Roman" panose="02020603050405020304" pitchFamily="18" charset="0"/>
                <a:cs typeface="Times New Roman" panose="02020603050405020304" pitchFamily="18" charset="0"/>
                <a:hlinkClick r:id="rId3">
                  <a:extLst>
                    <a:ext uri="{A12FA001-AC4F-418D-AE19-62706E023703}">
                      <ahyp:hlinkClr xmlns="" xmlns:ahyp="http://schemas.microsoft.com/office/drawing/2018/hyperlinkcolor" val="tx"/>
                    </a:ext>
                  </a:extLst>
                </a:hlinkClick>
              </a:rPr>
              <a:t>The Powers of Attorney Act, 1882</a:t>
            </a:r>
            <a:r>
              <a:rPr lang="en-US" sz="3400" dirty="0">
                <a:latin typeface="Times New Roman" panose="02020603050405020304" pitchFamily="18" charset="0"/>
                <a:cs typeface="Times New Roman" panose="02020603050405020304" pitchFamily="18" charset="0"/>
              </a:rPr>
              <a:t>;</a:t>
            </a:r>
          </a:p>
          <a:p>
            <a:pPr algn="l">
              <a:buFont typeface="Arial" panose="020B0604020202020204" pitchFamily="34" charset="0"/>
              <a:buChar char="•"/>
            </a:pPr>
            <a:r>
              <a:rPr lang="en-US" sz="3400" dirty="0">
                <a:latin typeface="Times New Roman" panose="02020603050405020304" pitchFamily="18" charset="0"/>
                <a:cs typeface="Times New Roman" panose="02020603050405020304" pitchFamily="18" charset="0"/>
              </a:rPr>
              <a:t>A trust as defined in </a:t>
            </a:r>
            <a:r>
              <a:rPr lang="en-US" sz="3400" dirty="0">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The Indian Trusts Act, 1882</a:t>
            </a:r>
            <a:r>
              <a:rPr lang="en-US" sz="3400"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 xmlns:p14="http://schemas.microsoft.com/office/powerpoint/2010/main" val="21818984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BBAA3BD-A689-47B2-9F28-A51AAA8FD4AB}"/>
              </a:ext>
            </a:extLst>
          </p:cNvPr>
          <p:cNvSpPr>
            <a:spLocks noGrp="1"/>
          </p:cNvSpPr>
          <p:nvPr>
            <p:ph type="title"/>
          </p:nvPr>
        </p:nvSpPr>
        <p:spPr/>
        <p:txBody>
          <a:bodyPr/>
          <a:lstStyle/>
          <a:p>
            <a:endParaRPr lang="en-US"/>
          </a:p>
        </p:txBody>
      </p:sp>
      <p:sp>
        <p:nvSpPr>
          <p:cNvPr id="3" name="Content Placeholder 2">
            <a:extLst>
              <a:ext uri="{FF2B5EF4-FFF2-40B4-BE49-F238E27FC236}">
                <a16:creationId xmlns="" xmlns:a16="http://schemas.microsoft.com/office/drawing/2014/main" id="{27CEBA80-D880-42D6-A912-01C4B8D05E8B}"/>
              </a:ext>
            </a:extLst>
          </p:cNvPr>
          <p:cNvSpPr>
            <a:spLocks noGrp="1"/>
          </p:cNvSpPr>
          <p:nvPr>
            <p:ph idx="1"/>
          </p:nvPr>
        </p:nvSpPr>
        <p:spPr/>
        <p:txBody>
          <a:bodyPr/>
          <a:lstStyle/>
          <a:p>
            <a:r>
              <a:rPr lang="en-US" sz="3200" dirty="0">
                <a:latin typeface="Times New Roman" panose="02020603050405020304" pitchFamily="18" charset="0"/>
                <a:cs typeface="Times New Roman" panose="02020603050405020304" pitchFamily="18" charset="0"/>
              </a:rPr>
              <a:t>A will as defined in </a:t>
            </a:r>
            <a:r>
              <a:rPr lang="en-US" sz="3200" dirty="0">
                <a:latin typeface="Times New Roman" panose="02020603050405020304" pitchFamily="18" charset="0"/>
                <a:cs typeface="Times New Roman" panose="02020603050405020304" pitchFamily="18" charset="0"/>
                <a:hlinkClick r:id="rId2">
                  <a:extLst>
                    <a:ext uri="{A12FA001-AC4F-418D-AE19-62706E023703}">
                      <ahyp:hlinkClr xmlns="" xmlns:ahyp="http://schemas.microsoft.com/office/drawing/2018/hyperlinkcolor" val="tx"/>
                    </a:ext>
                  </a:extLst>
                </a:hlinkClick>
              </a:rPr>
              <a:t>The Indian Succession Act, 1925</a:t>
            </a:r>
            <a:r>
              <a:rPr lang="en-US" sz="3200" dirty="0">
                <a:latin typeface="Times New Roman" panose="02020603050405020304" pitchFamily="18" charset="0"/>
                <a:cs typeface="Times New Roman" panose="02020603050405020304" pitchFamily="18" charset="0"/>
              </a:rPr>
              <a:t> including any other testamentary disposition;</a:t>
            </a:r>
          </a:p>
          <a:p>
            <a:r>
              <a:rPr lang="en-US" sz="3200" dirty="0">
                <a:latin typeface="Times New Roman" panose="02020603050405020304" pitchFamily="18" charset="0"/>
                <a:cs typeface="Times New Roman" panose="02020603050405020304" pitchFamily="18" charset="0"/>
              </a:rPr>
              <a:t>Any contract for the sale or conveyance of immovable property or any interest in such property;</a:t>
            </a:r>
          </a:p>
          <a:p>
            <a:r>
              <a:rPr lang="en-US" sz="3200" dirty="0">
                <a:latin typeface="Times New Roman" panose="02020603050405020304" pitchFamily="18" charset="0"/>
                <a:cs typeface="Times New Roman" panose="02020603050405020304" pitchFamily="18" charset="0"/>
              </a:rPr>
              <a:t>Any such class of documents or transactions as maybe notified by the Central Government.</a:t>
            </a:r>
          </a:p>
          <a:p>
            <a:endParaRPr lang="en-US" dirty="0"/>
          </a:p>
        </p:txBody>
      </p:sp>
    </p:spTree>
    <p:extLst>
      <p:ext uri="{BB962C8B-B14F-4D97-AF65-F5344CB8AC3E}">
        <p14:creationId xmlns="" xmlns:p14="http://schemas.microsoft.com/office/powerpoint/2010/main" val="16552063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807F028-BAE9-4554-9C51-EB6A3E6A5677}"/>
              </a:ext>
            </a:extLst>
          </p:cNvPr>
          <p:cNvSpPr>
            <a:spLocks noGrp="1"/>
          </p:cNvSpPr>
          <p:nvPr>
            <p:ph type="title"/>
          </p:nvPr>
        </p:nvSpPr>
        <p:spPr/>
        <p:txBody>
          <a:bodyPr>
            <a:normAutofit/>
          </a:bodyPr>
          <a:lstStyle/>
          <a:p>
            <a:r>
              <a:rPr lang="en-US" sz="3200" b="1" kern="0" dirty="0">
                <a:latin typeface="Times New Roman" panose="02020603050405020304" pitchFamily="18" charset="0"/>
              </a:rPr>
              <a:t>Amendments Brought in The Information Technology Act, 2000</a:t>
            </a:r>
          </a:p>
        </p:txBody>
      </p:sp>
      <p:sp>
        <p:nvSpPr>
          <p:cNvPr id="3" name="Content Placeholder 2">
            <a:extLst>
              <a:ext uri="{FF2B5EF4-FFF2-40B4-BE49-F238E27FC236}">
                <a16:creationId xmlns="" xmlns:a16="http://schemas.microsoft.com/office/drawing/2014/main" id="{7D0ADD55-DE80-484C-A573-884F5A3CFE14}"/>
              </a:ext>
            </a:extLst>
          </p:cNvPr>
          <p:cNvSpPr>
            <a:spLocks noGrp="1"/>
          </p:cNvSpPr>
          <p:nvPr>
            <p:ph idx="1"/>
          </p:nvPr>
        </p:nvSpPr>
        <p:spPr/>
        <p:txBody>
          <a:bodyPr>
            <a:normAutofit fontScale="77500" lnSpcReduction="20000"/>
          </a:bodyPr>
          <a:lstStyle/>
          <a:p>
            <a:pPr algn="just"/>
            <a:r>
              <a:rPr lang="en-US" sz="3600" dirty="0">
                <a:latin typeface="Times New Roman" panose="02020603050405020304" pitchFamily="18" charset="0"/>
                <a:cs typeface="Times New Roman" panose="02020603050405020304" pitchFamily="18" charset="0"/>
              </a:rPr>
              <a:t>The Information Technology Act, 2000 has brought amendment in four statutes vide section 91-94. These changes have been provided in schedule 1-4.</a:t>
            </a:r>
          </a:p>
          <a:p>
            <a:pPr algn="just">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The first schedule contains the amendments in the Penal Code. It has widened the scope of the term “document” to bring within its ambit electronic documents.</a:t>
            </a:r>
          </a:p>
          <a:p>
            <a:pPr algn="just">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The second schedule deals with amendments to the India Evidence Act. It pertains to the inclusion of electronic document in the definition of evidence.</a:t>
            </a:r>
          </a:p>
          <a:p>
            <a:endParaRPr lang="en-US" dirty="0"/>
          </a:p>
        </p:txBody>
      </p:sp>
    </p:spTree>
    <p:extLst>
      <p:ext uri="{BB962C8B-B14F-4D97-AF65-F5344CB8AC3E}">
        <p14:creationId xmlns="" xmlns:p14="http://schemas.microsoft.com/office/powerpoint/2010/main" val="581855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CDF6FB2-758A-4174-9EAD-381EC24A0793}"/>
              </a:ext>
            </a:extLst>
          </p:cNvPr>
          <p:cNvSpPr>
            <a:spLocks noGrp="1"/>
          </p:cNvSpPr>
          <p:nvPr>
            <p:ph type="title"/>
          </p:nvPr>
        </p:nvSpPr>
        <p:spPr/>
        <p:txBody>
          <a:bodyPr/>
          <a:lstStyle/>
          <a:p>
            <a:endParaRPr lang="en-US"/>
          </a:p>
        </p:txBody>
      </p:sp>
      <p:sp>
        <p:nvSpPr>
          <p:cNvPr id="3" name="Content Placeholder 2">
            <a:extLst>
              <a:ext uri="{FF2B5EF4-FFF2-40B4-BE49-F238E27FC236}">
                <a16:creationId xmlns="" xmlns:a16="http://schemas.microsoft.com/office/drawing/2014/main" id="{6FC1684A-840E-4EB0-8E33-3434992F948E}"/>
              </a:ext>
            </a:extLst>
          </p:cNvPr>
          <p:cNvSpPr>
            <a:spLocks noGrp="1"/>
          </p:cNvSpPr>
          <p:nvPr>
            <p:ph idx="1"/>
          </p:nvPr>
        </p:nvSpPr>
        <p:spPr/>
        <p:txBody>
          <a:bodyPr>
            <a:normAutofit lnSpcReduction="10000"/>
          </a:bodyPr>
          <a:lstStyle/>
          <a:p>
            <a:r>
              <a:rPr lang="en-US" sz="3200" dirty="0">
                <a:latin typeface="Times New Roman" panose="02020603050405020304" pitchFamily="18" charset="0"/>
                <a:cs typeface="Times New Roman" panose="02020603050405020304" pitchFamily="18" charset="0"/>
              </a:rPr>
              <a:t>The third schedule amends the Banker’s Books Evidence Act. This amendment brings about change in the definition of “Banker’s-book”.</a:t>
            </a:r>
          </a:p>
          <a:p>
            <a:r>
              <a:rPr lang="en-US" sz="3200" dirty="0">
                <a:latin typeface="Times New Roman" panose="02020603050405020304" pitchFamily="18" charset="0"/>
                <a:cs typeface="Times New Roman" panose="02020603050405020304" pitchFamily="18" charset="0"/>
              </a:rPr>
              <a:t>It includes printouts of data stored in a floppy, disc, tape or any other form of electromagnetic data storage device. Similar change has been brought about in the expression “Certified-copy” to include such printouts within its purview.</a:t>
            </a:r>
          </a:p>
          <a:p>
            <a:pPr marL="0" indent="0">
              <a:buNone/>
            </a:pPr>
            <a:endParaRPr lang="en-US" dirty="0"/>
          </a:p>
        </p:txBody>
      </p:sp>
    </p:spTree>
    <p:extLst>
      <p:ext uri="{BB962C8B-B14F-4D97-AF65-F5344CB8AC3E}">
        <p14:creationId xmlns="" xmlns:p14="http://schemas.microsoft.com/office/powerpoint/2010/main" val="1347734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A1EA89A-25C6-4925-817C-DFF57E76FCC5}"/>
              </a:ext>
            </a:extLst>
          </p:cNvPr>
          <p:cNvSpPr>
            <a:spLocks noGrp="1"/>
          </p:cNvSpPr>
          <p:nvPr>
            <p:ph type="title"/>
          </p:nvPr>
        </p:nvSpPr>
        <p:spPr/>
        <p:txBody>
          <a:bodyPr/>
          <a:lstStyle/>
          <a:p>
            <a:endParaRPr lang="en-US"/>
          </a:p>
        </p:txBody>
      </p:sp>
      <p:sp>
        <p:nvSpPr>
          <p:cNvPr id="3" name="Content Placeholder 2">
            <a:extLst>
              <a:ext uri="{FF2B5EF4-FFF2-40B4-BE49-F238E27FC236}">
                <a16:creationId xmlns="" xmlns:a16="http://schemas.microsoft.com/office/drawing/2014/main" id="{BED4F250-0D76-4FDE-9430-E09A10340EA2}"/>
              </a:ext>
            </a:extLst>
          </p:cNvPr>
          <p:cNvSpPr>
            <a:spLocks noGrp="1"/>
          </p:cNvSpPr>
          <p:nvPr>
            <p:ph idx="1"/>
          </p:nvPr>
        </p:nvSpPr>
        <p:spPr/>
        <p:txBody>
          <a:bodyPr>
            <a:normAutofit fontScale="92500" lnSpcReduction="10000"/>
          </a:bodyPr>
          <a:lstStyle/>
          <a:p>
            <a:pPr algn="just">
              <a:lnSpc>
                <a:spcPct val="90000"/>
              </a:lnSpc>
            </a:pPr>
            <a:r>
              <a:rPr lang="en-US" sz="3300" dirty="0">
                <a:latin typeface="Times New Roman" panose="02020603050405020304" pitchFamily="18" charset="0"/>
                <a:cs typeface="Times New Roman" panose="02020603050405020304" pitchFamily="18" charset="0"/>
              </a:rPr>
              <a:t>The fourth schedule amends the Reserve Bank of India Act. It pertains to the regulation of fund transfer through electronic means between the banks or between the banks and other financial institution.</a:t>
            </a:r>
          </a:p>
          <a:p>
            <a:pPr algn="just">
              <a:lnSpc>
                <a:spcPct val="90000"/>
              </a:lnSpc>
            </a:pPr>
            <a:r>
              <a:rPr lang="en-US" sz="3000" dirty="0">
                <a:latin typeface="Times New Roman" panose="02020603050405020304" pitchFamily="18" charset="0"/>
                <a:cs typeface="Times New Roman" panose="02020603050405020304" pitchFamily="18" charset="0"/>
              </a:rPr>
              <a:t>A major amendment was made in 2008. Amendment introduced the Section 66A which penalized sending of “offensive messages”. It also introduced the Section 69, which gave authorities the power of “interception or monitoring or decryption of any information through any computer resource”.</a:t>
            </a:r>
          </a:p>
          <a:p>
            <a:endParaRPr lang="en-US" dirty="0"/>
          </a:p>
        </p:txBody>
      </p:sp>
    </p:spTree>
    <p:extLst>
      <p:ext uri="{BB962C8B-B14F-4D97-AF65-F5344CB8AC3E}">
        <p14:creationId xmlns="" xmlns:p14="http://schemas.microsoft.com/office/powerpoint/2010/main" val="35688344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E0A9ECF-64AD-4CB7-BB1F-66308F2824DF}"/>
              </a:ext>
            </a:extLst>
          </p:cNvPr>
          <p:cNvSpPr>
            <a:spLocks noGrp="1"/>
          </p:cNvSpPr>
          <p:nvPr>
            <p:ph type="title"/>
          </p:nvPr>
        </p:nvSpPr>
        <p:spPr/>
        <p:txBody>
          <a:bodyPr/>
          <a:lstStyle/>
          <a:p>
            <a:endParaRPr lang="en-US"/>
          </a:p>
        </p:txBody>
      </p:sp>
      <p:sp>
        <p:nvSpPr>
          <p:cNvPr id="3" name="Content Placeholder 2">
            <a:extLst>
              <a:ext uri="{FF2B5EF4-FFF2-40B4-BE49-F238E27FC236}">
                <a16:creationId xmlns="" xmlns:a16="http://schemas.microsoft.com/office/drawing/2014/main" id="{CFBE4BDF-7188-4569-886C-E2ACC52D2BF8}"/>
              </a:ext>
            </a:extLst>
          </p:cNvPr>
          <p:cNvSpPr>
            <a:spLocks noGrp="1"/>
          </p:cNvSpPr>
          <p:nvPr>
            <p:ph idx="1"/>
          </p:nvPr>
        </p:nvSpPr>
        <p:spPr/>
        <p:txBody>
          <a:bodyPr>
            <a:normAutofit/>
          </a:bodyPr>
          <a:lstStyle/>
          <a:p>
            <a:pPr algn="just">
              <a:lnSpc>
                <a:spcPct val="90000"/>
              </a:lnSpc>
            </a:pPr>
            <a:r>
              <a:rPr lang="en-US" sz="2800" dirty="0">
                <a:latin typeface="Times New Roman" panose="02020603050405020304" pitchFamily="18" charset="0"/>
                <a:cs typeface="Times New Roman" panose="02020603050405020304" pitchFamily="18" charset="0"/>
              </a:rPr>
              <a:t>It also introduced penalties for </a:t>
            </a:r>
            <a:r>
              <a:rPr lang="en-US" sz="2800" dirty="0">
                <a:latin typeface="Times New Roman" panose="02020603050405020304" pitchFamily="18" charset="0"/>
                <a:cs typeface="Times New Roman" panose="02020603050405020304" pitchFamily="18" charset="0"/>
                <a:hlinkClick r:id="rId2">
                  <a:extLst>
                    <a:ext uri="{A12FA001-AC4F-418D-AE19-62706E023703}">
                      <ahyp:hlinkClr xmlns="" xmlns:ahyp="http://schemas.microsoft.com/office/drawing/2018/hyperlinkcolor" val="tx"/>
                    </a:ext>
                  </a:extLst>
                </a:hlinkClick>
              </a:rPr>
              <a:t>child porn</a:t>
            </a:r>
            <a:r>
              <a:rPr lang="en-US"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hlinkClick r:id="rId3">
                  <a:extLst>
                    <a:ext uri="{A12FA001-AC4F-418D-AE19-62706E023703}">
                      <ahyp:hlinkClr xmlns="" xmlns:ahyp="http://schemas.microsoft.com/office/drawing/2018/hyperlinkcolor" val="tx"/>
                    </a:ext>
                  </a:extLst>
                </a:hlinkClick>
              </a:rPr>
              <a:t>cyber terrorism</a:t>
            </a:r>
            <a:r>
              <a:rPr lang="en-US" sz="2800" dirty="0">
                <a:latin typeface="Times New Roman" panose="02020603050405020304" pitchFamily="18" charset="0"/>
                <a:cs typeface="Times New Roman" panose="02020603050405020304" pitchFamily="18" charset="0"/>
              </a:rPr>
              <a:t> and </a:t>
            </a:r>
            <a:r>
              <a:rPr lang="en-US" sz="2800" dirty="0">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voyeurism</a:t>
            </a:r>
            <a:r>
              <a:rPr lang="en-US" sz="2800" dirty="0">
                <a:latin typeface="Times New Roman" panose="02020603050405020304" pitchFamily="18" charset="0"/>
                <a:cs typeface="Times New Roman" panose="02020603050405020304" pitchFamily="18" charset="0"/>
              </a:rPr>
              <a:t>. Amendment was passed on 22 December 2008 without any debate in Lok Sabha. The next day it was passed by the Rajya Sabha. It was signed by the then President (Pratibha Patil) on 5 February 2009.</a:t>
            </a:r>
          </a:p>
        </p:txBody>
      </p:sp>
    </p:spTree>
    <p:extLst>
      <p:ext uri="{BB962C8B-B14F-4D97-AF65-F5344CB8AC3E}">
        <p14:creationId xmlns="" xmlns:p14="http://schemas.microsoft.com/office/powerpoint/2010/main" val="32921804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942229E-6170-461C-9289-8E924CF7FD15}"/>
              </a:ext>
            </a:extLst>
          </p:cNvPr>
          <p:cNvSpPr>
            <a:spLocks noGrp="1"/>
          </p:cNvSpPr>
          <p:nvPr>
            <p:ph type="title"/>
          </p:nvPr>
        </p:nvSpPr>
        <p:spPr/>
        <p:txBody>
          <a:bodyPr>
            <a:normAutofit fontScale="90000"/>
          </a:bodyPr>
          <a:lstStyle/>
          <a:p>
            <a:r>
              <a:rPr lang="en-US" b="1" dirty="0">
                <a:solidFill>
                  <a:srgbClr val="000000"/>
                </a:solidFill>
                <a:latin typeface="Open Sans" panose="020B0606030504020204" pitchFamily="34" charset="0"/>
              </a:rPr>
              <a:t>O</a:t>
            </a:r>
            <a:r>
              <a:rPr lang="en-US" b="1" i="0" dirty="0">
                <a:solidFill>
                  <a:srgbClr val="000000"/>
                </a:solidFill>
                <a:effectLst/>
                <a:latin typeface="Open Sans" panose="020B0606030504020204" pitchFamily="34" charset="0"/>
              </a:rPr>
              <a:t>bjectives of the knowledge Technology Act, 2000?</a:t>
            </a:r>
            <a:endParaRPr lang="en-US" dirty="0"/>
          </a:p>
        </p:txBody>
      </p:sp>
      <p:sp>
        <p:nvSpPr>
          <p:cNvPr id="3" name="Content Placeholder 2">
            <a:extLst>
              <a:ext uri="{FF2B5EF4-FFF2-40B4-BE49-F238E27FC236}">
                <a16:creationId xmlns="" xmlns:a16="http://schemas.microsoft.com/office/drawing/2014/main" id="{C96E9000-C985-4AE9-8AEE-7994AE604E15}"/>
              </a:ext>
            </a:extLst>
          </p:cNvPr>
          <p:cNvSpPr>
            <a:spLocks noGrp="1"/>
          </p:cNvSpPr>
          <p:nvPr>
            <p:ph idx="1"/>
          </p:nvPr>
        </p:nvSpPr>
        <p:spPr/>
        <p:txBody>
          <a:bodyPr>
            <a:normAutofit fontScale="70000" lnSpcReduction="20000"/>
          </a:bodyPr>
          <a:lstStyle/>
          <a:p>
            <a:pPr marL="0" indent="0" algn="just" rtl="0">
              <a:buNone/>
            </a:pPr>
            <a:r>
              <a:rPr lang="en-US" sz="3600" dirty="0">
                <a:latin typeface="Times New Roman" panose="02020603050405020304" pitchFamily="18" charset="0"/>
                <a:cs typeface="Times New Roman" panose="02020603050405020304" pitchFamily="18" charset="0"/>
              </a:rPr>
              <a:t>The primary objectives of the IT Act, 2000 are:</a:t>
            </a:r>
          </a:p>
          <a:p>
            <a:pPr algn="just" rtl="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Granting legal recognition to any or all transactions is done through electronic information exchange, alternative suggests that of transmission or e-commerce intact of the sooner paper-based communication.</a:t>
            </a:r>
          </a:p>
          <a:p>
            <a:pPr algn="just" rtl="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By providing legal recognition to digital signatures for the authentication of any data or matters requiring authentication.</a:t>
            </a:r>
          </a:p>
          <a:p>
            <a:pPr algn="just" rtl="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Facilitating the electronic filing of documents with totally different Government departments and conjointly agencies.</a:t>
            </a:r>
          </a:p>
          <a:p>
            <a:pPr algn="just" rtl="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Facilitating the electronic storage of information.</a:t>
            </a:r>
          </a:p>
          <a:p>
            <a:endParaRPr lang="en-US" dirty="0"/>
          </a:p>
        </p:txBody>
      </p:sp>
    </p:spTree>
    <p:extLst>
      <p:ext uri="{BB962C8B-B14F-4D97-AF65-F5344CB8AC3E}">
        <p14:creationId xmlns="" xmlns:p14="http://schemas.microsoft.com/office/powerpoint/2010/main" val="36549534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5A8C518-C0C5-4D3B-B1A7-F46DEC7E62DB}"/>
              </a:ext>
            </a:extLst>
          </p:cNvPr>
          <p:cNvSpPr>
            <a:spLocks noGrp="1"/>
          </p:cNvSpPr>
          <p:nvPr>
            <p:ph type="title"/>
          </p:nvPr>
        </p:nvSpPr>
        <p:spPr/>
        <p:txBody>
          <a:bodyPr/>
          <a:lstStyle/>
          <a:p>
            <a:r>
              <a:rPr lang="en-US" dirty="0"/>
              <a:t>Jurisdiction</a:t>
            </a:r>
          </a:p>
        </p:txBody>
      </p:sp>
      <p:sp>
        <p:nvSpPr>
          <p:cNvPr id="3" name="Content Placeholder 2">
            <a:extLst>
              <a:ext uri="{FF2B5EF4-FFF2-40B4-BE49-F238E27FC236}">
                <a16:creationId xmlns="" xmlns:a16="http://schemas.microsoft.com/office/drawing/2014/main" id="{EEC292EE-D2B7-4020-9673-66C19664CEC8}"/>
              </a:ext>
            </a:extLst>
          </p:cNvPr>
          <p:cNvSpPr>
            <a:spLocks noGrp="1"/>
          </p:cNvSpPr>
          <p:nvPr>
            <p:ph idx="1"/>
          </p:nvPr>
        </p:nvSpPr>
        <p:spPr/>
        <p:txBody>
          <a:bodyPr>
            <a:normAutofit/>
          </a:bodyPr>
          <a:lstStyle/>
          <a:p>
            <a:pPr algn="just"/>
            <a:r>
              <a:rPr lang="en-US" sz="2500" dirty="0">
                <a:latin typeface="Times New Roman" panose="02020603050405020304" pitchFamily="18" charset="0"/>
                <a:cs typeface="Times New Roman" panose="02020603050405020304" pitchFamily="18" charset="0"/>
              </a:rPr>
              <a:t>The word jurisdiction is derived from Latin “ juris-</a:t>
            </a:r>
            <a:r>
              <a:rPr lang="en-US" sz="2500" dirty="0" err="1">
                <a:latin typeface="Times New Roman" panose="02020603050405020304" pitchFamily="18" charset="0"/>
                <a:cs typeface="Times New Roman" panose="02020603050405020304" pitchFamily="18" charset="0"/>
              </a:rPr>
              <a:t>dictio</a:t>
            </a:r>
            <a:r>
              <a:rPr lang="en-US" sz="2500" dirty="0">
                <a:latin typeface="Times New Roman" panose="02020603050405020304" pitchFamily="18" charset="0"/>
                <a:cs typeface="Times New Roman" panose="02020603050405020304" pitchFamily="18" charset="0"/>
              </a:rPr>
              <a:t>”’ meaning ‘the saying or speaking of the law’. It indicates the value, validity and articulation . The concept of jurisdiction of a court emanates from the Sovereignty theory and Territorial Theory of State.</a:t>
            </a:r>
          </a:p>
          <a:p>
            <a:pPr algn="just"/>
            <a:r>
              <a:rPr lang="en-US" sz="2500" dirty="0">
                <a:latin typeface="Times New Roman" panose="02020603050405020304" pitchFamily="18" charset="0"/>
                <a:cs typeface="Times New Roman" panose="02020603050405020304" pitchFamily="18" charset="0"/>
              </a:rPr>
              <a:t>The authority of a court to hear a case and resolve a dispute involving person, property and subject matter is referred as the jurisdiction of that court. It is the legislative function of the Government to enact laws and judicial and/or administrative function to enforce those laws.</a:t>
            </a:r>
          </a:p>
        </p:txBody>
      </p:sp>
    </p:spTree>
    <p:extLst>
      <p:ext uri="{BB962C8B-B14F-4D97-AF65-F5344CB8AC3E}">
        <p14:creationId xmlns="" xmlns:p14="http://schemas.microsoft.com/office/powerpoint/2010/main" val="11884360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41383A5-3317-4D03-8AE0-EF630ECDBBF9}"/>
              </a:ext>
            </a:extLst>
          </p:cNvPr>
          <p:cNvSpPr>
            <a:spLocks noGrp="1"/>
          </p:cNvSpPr>
          <p:nvPr>
            <p:ph type="title"/>
          </p:nvPr>
        </p:nvSpPr>
        <p:spPr/>
        <p:txBody>
          <a:bodyPr/>
          <a:lstStyle/>
          <a:p>
            <a:endParaRPr lang="en-US"/>
          </a:p>
        </p:txBody>
      </p:sp>
      <p:sp>
        <p:nvSpPr>
          <p:cNvPr id="3" name="Content Placeholder 2">
            <a:extLst>
              <a:ext uri="{FF2B5EF4-FFF2-40B4-BE49-F238E27FC236}">
                <a16:creationId xmlns="" xmlns:a16="http://schemas.microsoft.com/office/drawing/2014/main" id="{C3F46ED7-FAF8-4FFE-9CA0-A169C7D11DEB}"/>
              </a:ext>
            </a:extLst>
          </p:cNvPr>
          <p:cNvSpPr>
            <a:spLocks noGrp="1"/>
          </p:cNvSpPr>
          <p:nvPr>
            <p:ph idx="1"/>
          </p:nvPr>
        </p:nvSpPr>
        <p:spPr/>
        <p:txBody>
          <a:bodyPr>
            <a:normAutofit/>
          </a:bodyPr>
          <a:lstStyle/>
          <a:p>
            <a:pPr algn="just"/>
            <a:r>
              <a:rPr lang="en-US" sz="2500" dirty="0">
                <a:latin typeface="Times New Roman" panose="02020603050405020304" pitchFamily="18" charset="0"/>
                <a:cs typeface="Times New Roman" panose="02020603050405020304" pitchFamily="18" charset="0"/>
              </a:rPr>
              <a:t>Thus, the principles of jurisdiction followed by a State must not exceed the limits which international law places upon its jurisdiction. Jurisdiction is the authority of a court to hear a case and resolve a dispute involving person, property and subject matter. </a:t>
            </a:r>
          </a:p>
          <a:p>
            <a:pPr algn="just"/>
            <a:r>
              <a:rPr lang="en-US" sz="2500" dirty="0">
                <a:latin typeface="Times New Roman" panose="02020603050405020304" pitchFamily="18" charset="0"/>
                <a:cs typeface="Times New Roman" panose="02020603050405020304" pitchFamily="18" charset="0"/>
              </a:rPr>
              <a:t>These principles of jurisdiction are enshrined in the constitution of a State and part of its jurisdictional sovereignty. All sovereign independent States possess jurisdiction over all persons and things within its territorial limits and all causes, civil and criminal, arising within these limits.</a:t>
            </a:r>
          </a:p>
        </p:txBody>
      </p:sp>
    </p:spTree>
    <p:extLst>
      <p:ext uri="{BB962C8B-B14F-4D97-AF65-F5344CB8AC3E}">
        <p14:creationId xmlns="" xmlns:p14="http://schemas.microsoft.com/office/powerpoint/2010/main" val="36719630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EEDF827-CC05-4F3D-AE5E-75CB05F8C360}"/>
              </a:ext>
            </a:extLst>
          </p:cNvPr>
          <p:cNvSpPr>
            <a:spLocks noGrp="1"/>
          </p:cNvSpPr>
          <p:nvPr>
            <p:ph type="title"/>
          </p:nvPr>
        </p:nvSpPr>
        <p:spPr/>
        <p:txBody>
          <a:bodyPr/>
          <a:lstStyle/>
          <a:p>
            <a:endParaRPr lang="en-US"/>
          </a:p>
        </p:txBody>
      </p:sp>
      <p:sp>
        <p:nvSpPr>
          <p:cNvPr id="3" name="Content Placeholder 2">
            <a:extLst>
              <a:ext uri="{FF2B5EF4-FFF2-40B4-BE49-F238E27FC236}">
                <a16:creationId xmlns="" xmlns:a16="http://schemas.microsoft.com/office/drawing/2014/main" id="{D0BEF728-24B2-42CE-8BFC-F0CD9ADFCE1C}"/>
              </a:ext>
            </a:extLst>
          </p:cNvPr>
          <p:cNvSpPr>
            <a:spLocks noGrp="1"/>
          </p:cNvSpPr>
          <p:nvPr>
            <p:ph idx="1"/>
          </p:nvPr>
        </p:nvSpPr>
        <p:spPr/>
        <p:txBody>
          <a:bodyPr>
            <a:normAutofit lnSpcReduction="10000"/>
          </a:bodyPr>
          <a:lstStyle/>
          <a:p>
            <a:pPr algn="just"/>
            <a:r>
              <a:rPr lang="en-US" sz="2500" dirty="0">
                <a:latin typeface="Times New Roman" panose="02020603050405020304" pitchFamily="18" charset="0"/>
                <a:cs typeface="Times New Roman" panose="02020603050405020304" pitchFamily="18" charset="0"/>
              </a:rPr>
              <a:t>Types of Jurisdiction includes:</a:t>
            </a:r>
          </a:p>
          <a:p>
            <a:pPr algn="just"/>
            <a:r>
              <a:rPr lang="en-US" sz="2500" dirty="0">
                <a:latin typeface="Times New Roman" panose="02020603050405020304" pitchFamily="18" charset="0"/>
                <a:cs typeface="Times New Roman" panose="02020603050405020304" pitchFamily="18" charset="0"/>
              </a:rPr>
              <a:t>Generally there are three kind of jurisdiction i.e. Legislative, Enforcement and Adjudicative Jurisdiction. Jurisdiction to legislate is the right of a State to prescribe the normative standards for the regulation of its subjects. However the State has to take into consideration the limitation of international law in the exercise of jurisdiction in cases that involve non territory entities. </a:t>
            </a:r>
          </a:p>
          <a:p>
            <a:pPr algn="just"/>
            <a:r>
              <a:rPr lang="en-US" sz="2500" dirty="0">
                <a:latin typeface="Times New Roman" panose="02020603050405020304" pitchFamily="18" charset="0"/>
                <a:cs typeface="Times New Roman" panose="02020603050405020304" pitchFamily="18" charset="0"/>
              </a:rPr>
              <a:t>The prescriptive jurisdiction of state is not unlimited as the State would not like to prescribe a conduct for the enforcement of which there is no basis in the practical aspect. </a:t>
            </a:r>
          </a:p>
        </p:txBody>
      </p:sp>
    </p:spTree>
    <p:extLst>
      <p:ext uri="{BB962C8B-B14F-4D97-AF65-F5344CB8AC3E}">
        <p14:creationId xmlns="" xmlns:p14="http://schemas.microsoft.com/office/powerpoint/2010/main" val="1036842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latin typeface="Times New Roman" pitchFamily="18" charset="0"/>
                <a:cs typeface="Times New Roman" pitchFamily="18" charset="0"/>
              </a:rPr>
              <a:t>Information </a:t>
            </a:r>
            <a:r>
              <a:rPr lang="en-US" b="1" dirty="0" smtClean="0">
                <a:latin typeface="Times New Roman" pitchFamily="18" charset="0"/>
                <a:cs typeface="Times New Roman" pitchFamily="18" charset="0"/>
              </a:rPr>
              <a:t>Technology Act, 2000</a:t>
            </a:r>
            <a:r>
              <a:rPr lang="en-US" b="1" dirty="0" smtClean="0"/>
              <a:t/>
            </a:r>
            <a:br>
              <a:rPr lang="en-US" b="1" dirty="0" smtClean="0"/>
            </a:br>
            <a:endParaRPr lang="en-US" dirty="0"/>
          </a:p>
        </p:txBody>
      </p:sp>
      <p:sp>
        <p:nvSpPr>
          <p:cNvPr id="3" name="Content Placeholder 2"/>
          <p:cNvSpPr>
            <a:spLocks noGrp="1"/>
          </p:cNvSpPr>
          <p:nvPr>
            <p:ph idx="1"/>
          </p:nvPr>
        </p:nvSpPr>
        <p:spPr>
          <a:xfrm>
            <a:off x="457200" y="1143000"/>
            <a:ext cx="8229600" cy="4983163"/>
          </a:xfrm>
        </p:spPr>
        <p:txBody>
          <a:bodyPr>
            <a:normAutofit fontScale="92500" lnSpcReduction="20000"/>
          </a:bodyPr>
          <a:lstStyle/>
          <a:p>
            <a:pPr algn="just"/>
            <a:r>
              <a:rPr lang="en-US" dirty="0" smtClean="0"/>
              <a:t>In 1996, the United Nations Commission on International Trade Law (UNCITRAL) adopted the model law on </a:t>
            </a:r>
            <a:r>
              <a:rPr lang="en-US" dirty="0" smtClean="0">
                <a:hlinkClick r:id="rId2"/>
              </a:rPr>
              <a:t>electronic commerce (e-commerce)</a:t>
            </a:r>
            <a:r>
              <a:rPr lang="en-US" dirty="0" smtClean="0"/>
              <a:t> to bring uniformity in the law in different countries.</a:t>
            </a:r>
          </a:p>
          <a:p>
            <a:pPr algn="just"/>
            <a:r>
              <a:rPr lang="en-US" dirty="0" smtClean="0"/>
              <a:t>T</a:t>
            </a:r>
            <a:r>
              <a:rPr lang="en-US" dirty="0" smtClean="0"/>
              <a:t>he </a:t>
            </a:r>
            <a:r>
              <a:rPr lang="en-US" dirty="0" smtClean="0"/>
              <a:t>General Assembly of the </a:t>
            </a:r>
            <a:r>
              <a:rPr lang="en-US" dirty="0" smtClean="0">
                <a:hlinkClick r:id="rId3"/>
              </a:rPr>
              <a:t>United Nations</a:t>
            </a:r>
            <a:r>
              <a:rPr lang="en-US" dirty="0" smtClean="0"/>
              <a:t> recommended that all countries must consider this model law before making changes to their own laws. </a:t>
            </a:r>
            <a:endParaRPr lang="en-US" dirty="0" smtClean="0"/>
          </a:p>
          <a:p>
            <a:pPr algn="just"/>
            <a:r>
              <a:rPr lang="en-US" dirty="0" smtClean="0"/>
              <a:t>India </a:t>
            </a:r>
            <a:r>
              <a:rPr lang="en-US" dirty="0" smtClean="0"/>
              <a:t>became the 12th country to enable cyber </a:t>
            </a:r>
            <a:r>
              <a:rPr lang="en-US" dirty="0" smtClean="0">
                <a:hlinkClick r:id="rId4"/>
              </a:rPr>
              <a:t>law</a:t>
            </a:r>
            <a:r>
              <a:rPr lang="en-US" dirty="0" smtClean="0"/>
              <a:t> after it passed the Information Technology Act, 2000.</a:t>
            </a:r>
          </a:p>
          <a:p>
            <a:pPr algn="just"/>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5738665-507E-43C1-B190-F6FF43A433F7}"/>
              </a:ext>
            </a:extLst>
          </p:cNvPr>
          <p:cNvSpPr>
            <a:spLocks noGrp="1"/>
          </p:cNvSpPr>
          <p:nvPr>
            <p:ph type="title"/>
          </p:nvPr>
        </p:nvSpPr>
        <p:spPr/>
        <p:txBody>
          <a:bodyPr/>
          <a:lstStyle/>
          <a:p>
            <a:endParaRPr lang="en-US"/>
          </a:p>
        </p:txBody>
      </p:sp>
      <p:sp>
        <p:nvSpPr>
          <p:cNvPr id="3" name="Content Placeholder 2">
            <a:extLst>
              <a:ext uri="{FF2B5EF4-FFF2-40B4-BE49-F238E27FC236}">
                <a16:creationId xmlns="" xmlns:a16="http://schemas.microsoft.com/office/drawing/2014/main" id="{A482D6F9-10DD-434A-83F2-F8C7EB5814DB}"/>
              </a:ext>
            </a:extLst>
          </p:cNvPr>
          <p:cNvSpPr>
            <a:spLocks noGrp="1"/>
          </p:cNvSpPr>
          <p:nvPr>
            <p:ph idx="1"/>
          </p:nvPr>
        </p:nvSpPr>
        <p:spPr/>
        <p:txBody>
          <a:bodyPr>
            <a:normAutofit/>
          </a:bodyPr>
          <a:lstStyle/>
          <a:p>
            <a:pPr algn="just"/>
            <a:r>
              <a:rPr lang="en-US" sz="2500" dirty="0">
                <a:latin typeface="Times New Roman" panose="02020603050405020304" pitchFamily="18" charset="0"/>
                <a:cs typeface="Times New Roman" panose="02020603050405020304" pitchFamily="18" charset="0"/>
              </a:rPr>
              <a:t>In fact unlimited power of prescription measures will seriously undermine the sovereign authority of the other State .</a:t>
            </a:r>
          </a:p>
          <a:p>
            <a:pPr algn="just"/>
            <a:r>
              <a:rPr lang="en-US" sz="2500" dirty="0">
                <a:latin typeface="Times New Roman" panose="02020603050405020304" pitchFamily="18" charset="0"/>
                <a:cs typeface="Times New Roman" panose="02020603050405020304" pitchFamily="18" charset="0"/>
              </a:rPr>
              <a:t>As per the international customary norms the State is obliged not to interfere in any form or for any reason whatsoever in the internal and external affairs of other State. Therefore generally State adopts the principle of territoriality or effects doctrine and the legislative power of the State.</a:t>
            </a:r>
          </a:p>
        </p:txBody>
      </p:sp>
    </p:spTree>
    <p:extLst>
      <p:ext uri="{BB962C8B-B14F-4D97-AF65-F5344CB8AC3E}">
        <p14:creationId xmlns="" xmlns:p14="http://schemas.microsoft.com/office/powerpoint/2010/main" val="39423116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3BBE098-0085-4014-A8E5-D70A5C5B2794}"/>
              </a:ext>
            </a:extLst>
          </p:cNvPr>
          <p:cNvSpPr>
            <a:spLocks noGrp="1"/>
          </p:cNvSpPr>
          <p:nvPr>
            <p:ph type="title"/>
          </p:nvPr>
        </p:nvSpPr>
        <p:spPr/>
        <p:txBody>
          <a:bodyPr/>
          <a:lstStyle/>
          <a:p>
            <a:endParaRPr lang="en-US"/>
          </a:p>
        </p:txBody>
      </p:sp>
      <p:sp>
        <p:nvSpPr>
          <p:cNvPr id="3" name="Content Placeholder 2">
            <a:extLst>
              <a:ext uri="{FF2B5EF4-FFF2-40B4-BE49-F238E27FC236}">
                <a16:creationId xmlns="" xmlns:a16="http://schemas.microsoft.com/office/drawing/2014/main" id="{61D5AC08-DF86-4AC0-84CF-DB0498D78818}"/>
              </a:ext>
            </a:extLst>
          </p:cNvPr>
          <p:cNvSpPr>
            <a:spLocks noGrp="1"/>
          </p:cNvSpPr>
          <p:nvPr>
            <p:ph idx="1"/>
          </p:nvPr>
        </p:nvSpPr>
        <p:spPr/>
        <p:txBody>
          <a:bodyPr/>
          <a:lstStyle/>
          <a:p>
            <a:endParaRPr lang="en-US"/>
          </a:p>
        </p:txBody>
      </p:sp>
    </p:spTree>
    <p:extLst>
      <p:ext uri="{BB962C8B-B14F-4D97-AF65-F5344CB8AC3E}">
        <p14:creationId xmlns="" xmlns:p14="http://schemas.microsoft.com/office/powerpoint/2010/main" val="1839111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568A400-F835-42A5-BB5A-F291C31B6C07}"/>
              </a:ext>
            </a:extLst>
          </p:cNvPr>
          <p:cNvSpPr>
            <a:spLocks noGrp="1"/>
          </p:cNvSpPr>
          <p:nvPr>
            <p:ph type="title"/>
          </p:nvPr>
        </p:nvSpPr>
        <p:spPr>
          <a:xfrm>
            <a:off x="457200" y="274638"/>
            <a:ext cx="8229600" cy="792162"/>
          </a:xfrm>
        </p:spPr>
        <p:txBody>
          <a:bodyPr>
            <a:normAutofit/>
          </a:bodyPr>
          <a:lstStyle/>
          <a:p>
            <a:r>
              <a:rPr lang="en-US" sz="2400" b="1" kern="0" dirty="0">
                <a:latin typeface="Times New Roman" panose="02020603050405020304" pitchFamily="18" charset="0"/>
              </a:rPr>
              <a:t>Salient Features of The Information Technology Act, 2000</a:t>
            </a:r>
            <a:endParaRPr lang="en-US" sz="2800" dirty="0"/>
          </a:p>
        </p:txBody>
      </p:sp>
      <p:sp>
        <p:nvSpPr>
          <p:cNvPr id="3" name="Content Placeholder 2">
            <a:extLst>
              <a:ext uri="{FF2B5EF4-FFF2-40B4-BE49-F238E27FC236}">
                <a16:creationId xmlns="" xmlns:a16="http://schemas.microsoft.com/office/drawing/2014/main" id="{883E7598-C84D-4C7D-B634-645E6727F999}"/>
              </a:ext>
            </a:extLst>
          </p:cNvPr>
          <p:cNvSpPr>
            <a:spLocks noGrp="1"/>
          </p:cNvSpPr>
          <p:nvPr>
            <p:ph idx="1"/>
          </p:nvPr>
        </p:nvSpPr>
        <p:spPr>
          <a:xfrm>
            <a:off x="457200" y="914400"/>
            <a:ext cx="8229600" cy="5211763"/>
          </a:xfrm>
        </p:spPr>
        <p:txBody>
          <a:bodyPr>
            <a:normAutofit lnSpcReduction="10000"/>
          </a:bodyPr>
          <a:lstStyle/>
          <a:p>
            <a:pPr algn="just"/>
            <a:r>
              <a:rPr lang="en-US" sz="2400" dirty="0" smtClean="0">
                <a:latin typeface="Times New Roman" pitchFamily="18" charset="0"/>
                <a:cs typeface="Times New Roman" pitchFamily="18" charset="0"/>
              </a:rPr>
              <a:t>All electronic contracts made through secure electronic channels are legally valid.</a:t>
            </a:r>
          </a:p>
          <a:p>
            <a:pPr algn="just"/>
            <a:r>
              <a:rPr lang="en-US" sz="2400" dirty="0" smtClean="0">
                <a:latin typeface="Times New Roman" pitchFamily="18" charset="0"/>
                <a:cs typeface="Times New Roman" pitchFamily="18" charset="0"/>
              </a:rPr>
              <a:t>Legal recognition for digital signatures.</a:t>
            </a:r>
          </a:p>
          <a:p>
            <a:pPr algn="just"/>
            <a:r>
              <a:rPr lang="en-US" sz="2400" dirty="0" smtClean="0">
                <a:latin typeface="Times New Roman" pitchFamily="18" charset="0"/>
                <a:cs typeface="Times New Roman" pitchFamily="18" charset="0"/>
              </a:rPr>
              <a:t>Security measures for electronic records and also digital signatures are in place</a:t>
            </a:r>
          </a:p>
          <a:p>
            <a:pPr algn="just"/>
            <a:r>
              <a:rPr lang="en-US" sz="2400" dirty="0" smtClean="0">
                <a:latin typeface="Times New Roman" pitchFamily="18" charset="0"/>
                <a:cs typeface="Times New Roman" pitchFamily="18" charset="0"/>
              </a:rPr>
              <a:t>A procedure for the appointment of adjudicating officers for holding inquiries under the Act is finalized</a:t>
            </a:r>
          </a:p>
          <a:p>
            <a:pPr algn="just"/>
            <a:r>
              <a:rPr lang="en-US" sz="2400" dirty="0" smtClean="0">
                <a:latin typeface="Times New Roman" pitchFamily="18" charset="0"/>
                <a:cs typeface="Times New Roman" pitchFamily="18" charset="0"/>
              </a:rPr>
              <a:t>Provision for establishing a Cyber Regulatory Appellant Tribunal under the Act. Further, this tribunal will handle all appeals made against the order of the Controller or Adjudicating Officer</a:t>
            </a:r>
            <a:r>
              <a:rPr lang="en-US" sz="2400" dirty="0" smtClean="0">
                <a:latin typeface="Times New Roman" pitchFamily="18" charset="0"/>
                <a:cs typeface="Times New Roman" pitchFamily="18" charset="0"/>
              </a:rPr>
              <a:t>.</a:t>
            </a:r>
          </a:p>
          <a:p>
            <a:pPr algn="just"/>
            <a:r>
              <a:rPr lang="en-US" sz="2400" dirty="0" smtClean="0">
                <a:latin typeface="Times New Roman" pitchFamily="18" charset="0"/>
                <a:cs typeface="Times New Roman" pitchFamily="18" charset="0"/>
              </a:rPr>
              <a:t>Provisions for the constitution of a Cyber Regulations Advisory Committee to advise the Central Government and Controller.</a:t>
            </a:r>
          </a:p>
          <a:p>
            <a:pPr algn="just"/>
            <a:endParaRPr lang="en-US" sz="2400" dirty="0" smtClean="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p:txBody>
      </p:sp>
    </p:spTree>
    <p:extLst>
      <p:ext uri="{BB962C8B-B14F-4D97-AF65-F5344CB8AC3E}">
        <p14:creationId xmlns="" xmlns:p14="http://schemas.microsoft.com/office/powerpoint/2010/main" val="2443114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8C71112-8CFC-413C-951C-DB5BF85183CC}"/>
              </a:ext>
            </a:extLst>
          </p:cNvPr>
          <p:cNvSpPr>
            <a:spLocks noGrp="1"/>
          </p:cNvSpPr>
          <p:nvPr>
            <p:ph idx="1"/>
          </p:nvPr>
        </p:nvSpPr>
        <p:spPr>
          <a:xfrm>
            <a:off x="457200" y="533400"/>
            <a:ext cx="8229600" cy="5592763"/>
          </a:xfrm>
        </p:spPr>
        <p:txBody>
          <a:bodyPr>
            <a:normAutofit/>
          </a:bodyPr>
          <a:lstStyle/>
          <a:p>
            <a:pPr algn="just"/>
            <a:r>
              <a:rPr lang="en-US" sz="2800" dirty="0" smtClean="0">
                <a:latin typeface="Times New Roman" pitchFamily="18" charset="0"/>
                <a:cs typeface="Times New Roman" pitchFamily="18" charset="0"/>
              </a:rPr>
              <a:t>An appeal against the order of the Cyber Appellant Tribunal is possible only in the High Court</a:t>
            </a:r>
          </a:p>
          <a:p>
            <a:pPr algn="just"/>
            <a:r>
              <a:rPr lang="en-US" sz="2800" dirty="0" smtClean="0">
                <a:latin typeface="Times New Roman" pitchFamily="18" charset="0"/>
                <a:cs typeface="Times New Roman" pitchFamily="18" charset="0"/>
                <a:hlinkClick r:id="rId2"/>
              </a:rPr>
              <a:t>Digital Signatures</a:t>
            </a:r>
            <a:r>
              <a:rPr lang="en-US" sz="2800" dirty="0" smtClean="0">
                <a:latin typeface="Times New Roman" pitchFamily="18" charset="0"/>
                <a:cs typeface="Times New Roman" pitchFamily="18" charset="0"/>
              </a:rPr>
              <a:t> will use an asymmetric cryptosystem and also a hash function</a:t>
            </a:r>
          </a:p>
          <a:p>
            <a:pPr algn="just"/>
            <a:r>
              <a:rPr lang="en-US" sz="2800" dirty="0" smtClean="0">
                <a:latin typeface="Times New Roman" pitchFamily="18" charset="0"/>
                <a:cs typeface="Times New Roman" pitchFamily="18" charset="0"/>
              </a:rPr>
              <a:t>Provision for the appointment of the Controller of Certifying Authorities (CCA) to license and regulate the working of Certifying Authorities. The Controller to act as a repository of all digital signatures.</a:t>
            </a:r>
          </a:p>
          <a:p>
            <a:pPr algn="just"/>
            <a:r>
              <a:rPr lang="en-US" sz="2800" dirty="0" smtClean="0">
                <a:latin typeface="Times New Roman" pitchFamily="18" charset="0"/>
                <a:cs typeface="Times New Roman" pitchFamily="18" charset="0"/>
              </a:rPr>
              <a:t>The Act applies to offences or contraventions committed outside India</a:t>
            </a:r>
          </a:p>
          <a:p>
            <a:pPr algn="just"/>
            <a:r>
              <a:rPr lang="en-US" sz="2800" dirty="0" smtClean="0">
                <a:latin typeface="Times New Roman" pitchFamily="18" charset="0"/>
                <a:cs typeface="Times New Roman" pitchFamily="18" charset="0"/>
              </a:rPr>
              <a:t>Senior police officers and other officers can enter any public place and search and arrest without warrant</a:t>
            </a:r>
          </a:p>
          <a:p>
            <a:pPr algn="just"/>
            <a:endParaRPr lang="en-US" dirty="0">
              <a:latin typeface="Times New Roman" pitchFamily="18" charset="0"/>
              <a:cs typeface="Times New Roman" pitchFamily="18" charset="0"/>
            </a:endParaRPr>
          </a:p>
        </p:txBody>
      </p:sp>
    </p:spTree>
    <p:extLst>
      <p:ext uri="{BB962C8B-B14F-4D97-AF65-F5344CB8AC3E}">
        <p14:creationId xmlns="" xmlns:p14="http://schemas.microsoft.com/office/powerpoint/2010/main" val="2436149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Objectives </a:t>
            </a:r>
            <a:r>
              <a:rPr lang="en-US" b="1" dirty="0" smtClean="0">
                <a:latin typeface="Times New Roman" pitchFamily="18" charset="0"/>
                <a:cs typeface="Times New Roman" pitchFamily="18" charset="0"/>
              </a:rPr>
              <a:t>of the Act</a:t>
            </a:r>
            <a:br>
              <a:rPr lang="en-US" b="1"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990600"/>
            <a:ext cx="8229600" cy="5135563"/>
          </a:xfrm>
        </p:spPr>
        <p:txBody>
          <a:bodyPr>
            <a:normAutofit lnSpcReduction="10000"/>
          </a:bodyPr>
          <a:lstStyle/>
          <a:p>
            <a:pPr algn="just"/>
            <a:r>
              <a:rPr lang="en-US" dirty="0" smtClean="0">
                <a:latin typeface="Times New Roman" pitchFamily="18" charset="0"/>
                <a:cs typeface="Times New Roman" pitchFamily="18" charset="0"/>
              </a:rPr>
              <a:t>Grant legal recognition to all transactions done via electronic exchange of data or other electronic means of communication or </a:t>
            </a:r>
            <a:r>
              <a:rPr lang="en-US" dirty="0" smtClean="0">
                <a:latin typeface="Times New Roman" pitchFamily="18" charset="0"/>
                <a:cs typeface="Times New Roman" pitchFamily="18" charset="0"/>
                <a:hlinkClick r:id="rId2"/>
              </a:rPr>
              <a:t>e-commerce</a:t>
            </a:r>
            <a:r>
              <a:rPr lang="en-US" dirty="0" smtClean="0">
                <a:latin typeface="Times New Roman" pitchFamily="18" charset="0"/>
                <a:cs typeface="Times New Roman" pitchFamily="18" charset="0"/>
              </a:rPr>
              <a:t>, in place of the earlier paper-based method of communication.</a:t>
            </a:r>
          </a:p>
          <a:p>
            <a:pPr algn="just"/>
            <a:r>
              <a:rPr lang="en-US" dirty="0" smtClean="0">
                <a:latin typeface="Times New Roman" pitchFamily="18" charset="0"/>
                <a:cs typeface="Times New Roman" pitchFamily="18" charset="0"/>
              </a:rPr>
              <a:t>Give legal recognition to digital signatures for the authentication of any information or matters requiring legal authentication</a:t>
            </a:r>
          </a:p>
          <a:p>
            <a:pPr algn="just"/>
            <a:r>
              <a:rPr lang="en-US" dirty="0" smtClean="0">
                <a:latin typeface="Times New Roman" pitchFamily="18" charset="0"/>
                <a:cs typeface="Times New Roman" pitchFamily="18" charset="0"/>
              </a:rPr>
              <a:t>Facilitate the electronic filing of documents with Government agencies and also departments</a:t>
            </a:r>
          </a:p>
          <a:p>
            <a:pPr algn="just"/>
            <a:endParaRPr lang="en-US"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algn="just"/>
            <a:r>
              <a:rPr lang="en-US" dirty="0" smtClean="0">
                <a:latin typeface="Times New Roman" pitchFamily="18" charset="0"/>
                <a:cs typeface="Times New Roman" pitchFamily="18" charset="0"/>
              </a:rPr>
              <a:t>Facilitate the electronic storage of data</a:t>
            </a:r>
          </a:p>
          <a:p>
            <a:pPr algn="just"/>
            <a:r>
              <a:rPr lang="en-US" dirty="0" smtClean="0">
                <a:latin typeface="Times New Roman" pitchFamily="18" charset="0"/>
                <a:cs typeface="Times New Roman" pitchFamily="18" charset="0"/>
              </a:rPr>
              <a:t>Give legal sanction and also facilitate the electronic transfer of funds between </a:t>
            </a:r>
            <a:r>
              <a:rPr lang="en-US" dirty="0" smtClean="0">
                <a:latin typeface="Times New Roman" pitchFamily="18" charset="0"/>
                <a:cs typeface="Times New Roman" pitchFamily="18" charset="0"/>
                <a:hlinkClick r:id="rId2"/>
              </a:rPr>
              <a:t>banks</a:t>
            </a:r>
            <a:r>
              <a:rPr lang="en-US" dirty="0" smtClean="0">
                <a:latin typeface="Times New Roman" pitchFamily="18" charset="0"/>
                <a:cs typeface="Times New Roman" pitchFamily="18" charset="0"/>
              </a:rPr>
              <a:t> and financial institutions</a:t>
            </a:r>
          </a:p>
          <a:p>
            <a:pPr algn="just"/>
            <a:r>
              <a:rPr lang="en-US" dirty="0" smtClean="0">
                <a:latin typeface="Times New Roman" pitchFamily="18" charset="0"/>
                <a:cs typeface="Times New Roman" pitchFamily="18" charset="0"/>
              </a:rPr>
              <a:t>Grant legal recognition to bankers under the Evidence Act, 1891 and the </a:t>
            </a:r>
            <a:r>
              <a:rPr lang="en-US" dirty="0" smtClean="0">
                <a:latin typeface="Times New Roman" pitchFamily="18" charset="0"/>
                <a:cs typeface="Times New Roman" pitchFamily="18" charset="0"/>
                <a:hlinkClick r:id="rId3"/>
              </a:rPr>
              <a:t>Reserve Bank</a:t>
            </a:r>
            <a:r>
              <a:rPr lang="en-US" dirty="0" smtClean="0">
                <a:latin typeface="Times New Roman" pitchFamily="18" charset="0"/>
                <a:cs typeface="Times New Roman" pitchFamily="18" charset="0"/>
              </a:rPr>
              <a:t> of India Act, 1934, for keeping the books of accounts in electronic form.</a:t>
            </a:r>
          </a:p>
          <a:p>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Applicability</a:t>
            </a:r>
            <a:endParaRPr lang="en-US" dirty="0"/>
          </a:p>
        </p:txBody>
      </p:sp>
      <p:sp>
        <p:nvSpPr>
          <p:cNvPr id="3" name="Content Placeholder 2"/>
          <p:cNvSpPr>
            <a:spLocks noGrp="1"/>
          </p:cNvSpPr>
          <p:nvPr>
            <p:ph idx="1"/>
          </p:nvPr>
        </p:nvSpPr>
        <p:spPr>
          <a:xfrm>
            <a:off x="457200" y="1143000"/>
            <a:ext cx="8229600" cy="4983163"/>
          </a:xfrm>
        </p:spPr>
        <p:txBody>
          <a:bodyPr>
            <a:normAutofit fontScale="85000" lnSpcReduction="20000"/>
          </a:bodyPr>
          <a:lstStyle/>
          <a:p>
            <a:pPr algn="just"/>
            <a:r>
              <a:rPr lang="en-US" dirty="0" smtClean="0">
                <a:latin typeface="Times New Roman" pitchFamily="18" charset="0"/>
                <a:cs typeface="Times New Roman" pitchFamily="18" charset="0"/>
              </a:rPr>
              <a:t>According to Section 1 (2), the Act extends to the whole country that conjointly includes Jammu and the geographic region as the Act uses Article 253 of the constitution. </a:t>
            </a:r>
          </a:p>
          <a:p>
            <a:pPr algn="just"/>
            <a:r>
              <a:rPr lang="en-US" dirty="0" smtClean="0">
                <a:latin typeface="Times New Roman" pitchFamily="18" charset="0"/>
                <a:cs typeface="Times New Roman" pitchFamily="18" charset="0"/>
              </a:rPr>
              <a:t>Section </a:t>
            </a:r>
            <a:r>
              <a:rPr lang="en-US" dirty="0" smtClean="0">
                <a:latin typeface="Times New Roman" pitchFamily="18" charset="0"/>
                <a:cs typeface="Times New Roman" pitchFamily="18" charset="0"/>
              </a:rPr>
              <a:t>1 (2) at the side of Section 75 specifies that the Act applies to any offence or dispute committed outside India yet.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If </a:t>
            </a:r>
            <a:r>
              <a:rPr lang="en-US" dirty="0" smtClean="0">
                <a:latin typeface="Times New Roman" pitchFamily="18" charset="0"/>
                <a:cs typeface="Times New Roman" pitchFamily="18" charset="0"/>
              </a:rPr>
              <a:t>the conduct of personnel constituting the offence involves a laptop or a processed system or network settled in India, then no matter his/her position, the person is punishable underneath the Act</a:t>
            </a:r>
            <a:r>
              <a:rPr lang="en-US"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Lack of international cooperation is the sole limitation of this provision.</a:t>
            </a:r>
          </a:p>
          <a:p>
            <a:pPr algn="just"/>
            <a:endParaRPr lang="en-US"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b="1" dirty="0" smtClean="0">
                <a:latin typeface="Times New Roman" pitchFamily="18" charset="0"/>
                <a:cs typeface="Times New Roman" pitchFamily="18" charset="0"/>
              </a:rPr>
              <a:t>Non-Applicability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914401"/>
            <a:ext cx="8229600" cy="5638800"/>
          </a:xfrm>
        </p:spPr>
        <p:txBody>
          <a:bodyPr>
            <a:noAutofit/>
          </a:bodyPr>
          <a:lstStyle/>
          <a:p>
            <a:pPr algn="just"/>
            <a:r>
              <a:rPr lang="en-US" sz="2400" dirty="0" smtClean="0">
                <a:latin typeface="Times New Roman" pitchFamily="18" charset="0"/>
                <a:cs typeface="Times New Roman" pitchFamily="18" charset="0"/>
              </a:rPr>
              <a:t>According to Section 1 (4) of the knowledge Technology Act, 2000, the Act doesn’t apply to the subsequent documents:</a:t>
            </a:r>
          </a:p>
          <a:p>
            <a:pPr algn="just" fontAlgn="base"/>
            <a:r>
              <a:rPr lang="en-US" sz="2400" dirty="0" smtClean="0">
                <a:latin typeface="Times New Roman" pitchFamily="18" charset="0"/>
                <a:cs typeface="Times New Roman" pitchFamily="18" charset="0"/>
              </a:rPr>
              <a:t>Execution of instrument underneath Negotiable Instruments Act, 1881, except </a:t>
            </a:r>
            <a:r>
              <a:rPr lang="en-US" sz="2400" dirty="0" err="1" smtClean="0">
                <a:latin typeface="Times New Roman" pitchFamily="18" charset="0"/>
                <a:cs typeface="Times New Roman" pitchFamily="18" charset="0"/>
              </a:rPr>
              <a:t>cheques</a:t>
            </a:r>
            <a:r>
              <a:rPr lang="en-US" sz="2400" dirty="0" smtClean="0">
                <a:latin typeface="Times New Roman" pitchFamily="18" charset="0"/>
                <a:cs typeface="Times New Roman" pitchFamily="18" charset="0"/>
              </a:rPr>
              <a:t>.</a:t>
            </a:r>
          </a:p>
          <a:p>
            <a:pPr algn="just" fontAlgn="base"/>
            <a:r>
              <a:rPr lang="en-US" sz="2400" dirty="0" smtClean="0">
                <a:latin typeface="Times New Roman" pitchFamily="18" charset="0"/>
                <a:cs typeface="Times New Roman" pitchFamily="18" charset="0"/>
              </a:rPr>
              <a:t>Execution of influence of professional underneath the Powers of professional Act, 1882.</a:t>
            </a:r>
          </a:p>
          <a:p>
            <a:pPr algn="just" fontAlgn="base"/>
            <a:r>
              <a:rPr lang="en-US" sz="2400" dirty="0" smtClean="0">
                <a:latin typeface="Times New Roman" pitchFamily="18" charset="0"/>
                <a:cs typeface="Times New Roman" pitchFamily="18" charset="0"/>
              </a:rPr>
              <a:t>Creation of Trust underneath the Indian Trust Act, 1882.</a:t>
            </a:r>
          </a:p>
          <a:p>
            <a:pPr algn="just" fontAlgn="base"/>
            <a:r>
              <a:rPr lang="en-US" sz="2400" dirty="0" smtClean="0">
                <a:latin typeface="Times New Roman" pitchFamily="18" charset="0"/>
                <a:cs typeface="Times New Roman" pitchFamily="18" charset="0"/>
              </a:rPr>
              <a:t>Execution of a can underneath the Indian Succession Act, 1925 as well as the other legal document disposition by no matter name known as.</a:t>
            </a:r>
          </a:p>
          <a:p>
            <a:pPr algn="just" fontAlgn="base"/>
            <a:r>
              <a:rPr lang="en-US" sz="2400" dirty="0" smtClean="0">
                <a:latin typeface="Times New Roman" pitchFamily="18" charset="0"/>
                <a:cs typeface="Times New Roman" pitchFamily="18" charset="0"/>
              </a:rPr>
              <a:t>Stepping into a contract for the sale or conveyance of immovable property or any interest in such property.</a:t>
            </a:r>
          </a:p>
          <a:p>
            <a:pPr algn="just" fontAlgn="base"/>
            <a:r>
              <a:rPr lang="en-US" sz="2400" dirty="0" smtClean="0">
                <a:latin typeface="Times New Roman" pitchFamily="18" charset="0"/>
                <a:cs typeface="Times New Roman" pitchFamily="18" charset="0"/>
              </a:rPr>
              <a:t>Any such category of documents or transactions as is also notified by the Central Government within the Gazette.</a:t>
            </a:r>
            <a:endParaRPr lang="en-US" sz="24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F9A8CB9-4175-48DE-98DF-82B819373A79}"/>
              </a:ext>
            </a:extLst>
          </p:cNvPr>
          <p:cNvSpPr>
            <a:spLocks noGrp="1"/>
          </p:cNvSpPr>
          <p:nvPr>
            <p:ph type="title"/>
          </p:nvPr>
        </p:nvSpPr>
        <p:spPr/>
        <p:txBody>
          <a:bodyPr>
            <a:normAutofit fontScale="90000"/>
          </a:bodyPr>
          <a:lstStyle/>
          <a:p>
            <a:r>
              <a:rPr lang="en-US" sz="3600" b="1" kern="0" dirty="0">
                <a:latin typeface="Times New Roman" panose="02020603050405020304" pitchFamily="18" charset="0"/>
              </a:rPr>
              <a:t>Application of The Information Technology Act, 2000</a:t>
            </a:r>
          </a:p>
        </p:txBody>
      </p:sp>
      <p:sp>
        <p:nvSpPr>
          <p:cNvPr id="3" name="Content Placeholder 2">
            <a:extLst>
              <a:ext uri="{FF2B5EF4-FFF2-40B4-BE49-F238E27FC236}">
                <a16:creationId xmlns="" xmlns:a16="http://schemas.microsoft.com/office/drawing/2014/main" id="{53755BAF-5BBC-4607-9E60-2DF300C4DD28}"/>
              </a:ext>
            </a:extLst>
          </p:cNvPr>
          <p:cNvSpPr>
            <a:spLocks noGrp="1"/>
          </p:cNvSpPr>
          <p:nvPr>
            <p:ph idx="1"/>
          </p:nvPr>
        </p:nvSpPr>
        <p:spPr/>
        <p:txBody>
          <a:bodyPr/>
          <a:lstStyle/>
          <a:p>
            <a:pPr algn="just"/>
            <a:r>
              <a:rPr lang="en-US" sz="2600" dirty="0">
                <a:latin typeface="Times New Roman" panose="02020603050405020304" pitchFamily="18" charset="0"/>
                <a:cs typeface="Times New Roman" panose="02020603050405020304" pitchFamily="18" charset="0"/>
              </a:rPr>
              <a:t>Nothing in The Information Technology Act, 2000 shall apply to documents or transactions specified in the First Schedule: Provided that the Central Government may, by notification in the Official Gazette, amend the First Schedule by way of addition or deletion of entries thereto.</a:t>
            </a:r>
          </a:p>
          <a:p>
            <a:pPr algn="just"/>
            <a:r>
              <a:rPr lang="en-US" sz="2600" dirty="0">
                <a:latin typeface="Times New Roman" panose="02020603050405020304" pitchFamily="18" charset="0"/>
                <a:cs typeface="Times New Roman" panose="02020603050405020304" pitchFamily="18" charset="0"/>
              </a:rPr>
              <a:t>Every notification issued shall be laid before each House of Parliament.</a:t>
            </a:r>
          </a:p>
        </p:txBody>
      </p:sp>
    </p:spTree>
    <p:extLst>
      <p:ext uri="{BB962C8B-B14F-4D97-AF65-F5344CB8AC3E}">
        <p14:creationId xmlns="" xmlns:p14="http://schemas.microsoft.com/office/powerpoint/2010/main" val="529097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668</TotalTime>
  <Words>1029</Words>
  <Application>Microsoft Office PowerPoint</Application>
  <PresentationFormat>On-screen Show (4:3)</PresentationFormat>
  <Paragraphs>73</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CYBER LAWS &amp; IPR (Intellectual property rights)</vt:lpstr>
      <vt:lpstr> Information Technology Act, 2000 </vt:lpstr>
      <vt:lpstr>Salient Features of The Information Technology Act, 2000</vt:lpstr>
      <vt:lpstr>Slide 4</vt:lpstr>
      <vt:lpstr> Objectives of the Act </vt:lpstr>
      <vt:lpstr>Slide 6</vt:lpstr>
      <vt:lpstr>Applicability</vt:lpstr>
      <vt:lpstr>Non-Applicability</vt:lpstr>
      <vt:lpstr>Application of The Information Technology Act, 2000</vt:lpstr>
      <vt:lpstr>Slide 10</vt:lpstr>
      <vt:lpstr>Slide 11</vt:lpstr>
      <vt:lpstr>Amendments Brought in The Information Technology Act, 2000</vt:lpstr>
      <vt:lpstr>Slide 13</vt:lpstr>
      <vt:lpstr>Slide 14</vt:lpstr>
      <vt:lpstr>Slide 15</vt:lpstr>
      <vt:lpstr>Objectives of the knowledge Technology Act, 2000?</vt:lpstr>
      <vt:lpstr>Jurisdiction</vt:lpstr>
      <vt:lpstr>Slide 18</vt:lpstr>
      <vt:lpstr>Slide 19</vt:lpstr>
      <vt:lpstr>Slide 20</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FORMAL Language  &amp;  AUTOMATA Theory</dc:title>
  <dc:creator>Astha</dc:creator>
  <cp:lastModifiedBy>welcome</cp:lastModifiedBy>
  <cp:revision>50</cp:revision>
  <dcterms:created xsi:type="dcterms:W3CDTF">2020-07-19T16:27:48Z</dcterms:created>
  <dcterms:modified xsi:type="dcterms:W3CDTF">2022-08-29T08:07:04Z</dcterms:modified>
</cp:coreProperties>
</file>